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handoutMasterIdLst>
    <p:handoutMasterId r:id="rId42"/>
  </p:handoutMasterIdLst>
  <p:sldIdLst>
    <p:sldId id="256" r:id="rId2"/>
    <p:sldId id="294" r:id="rId3"/>
    <p:sldId id="295" r:id="rId4"/>
    <p:sldId id="288" r:id="rId5"/>
    <p:sldId id="289" r:id="rId6"/>
    <p:sldId id="257" r:id="rId7"/>
    <p:sldId id="259" r:id="rId8"/>
    <p:sldId id="258" r:id="rId9"/>
    <p:sldId id="290" r:id="rId10"/>
    <p:sldId id="291" r:id="rId11"/>
    <p:sldId id="283" r:id="rId12"/>
    <p:sldId id="284" r:id="rId13"/>
    <p:sldId id="303" r:id="rId14"/>
    <p:sldId id="296" r:id="rId15"/>
    <p:sldId id="297" r:id="rId16"/>
    <p:sldId id="260" r:id="rId17"/>
    <p:sldId id="276" r:id="rId18"/>
    <p:sldId id="277" r:id="rId19"/>
    <p:sldId id="278" r:id="rId20"/>
    <p:sldId id="263" r:id="rId21"/>
    <p:sldId id="280" r:id="rId22"/>
    <p:sldId id="268" r:id="rId23"/>
    <p:sldId id="269" r:id="rId24"/>
    <p:sldId id="281" r:id="rId25"/>
    <p:sldId id="270" r:id="rId26"/>
    <p:sldId id="271" r:id="rId27"/>
    <p:sldId id="272" r:id="rId28"/>
    <p:sldId id="282" r:id="rId29"/>
    <p:sldId id="298" r:id="rId30"/>
    <p:sldId id="274" r:id="rId31"/>
    <p:sldId id="293" r:id="rId32"/>
    <p:sldId id="273" r:id="rId33"/>
    <p:sldId id="275" r:id="rId34"/>
    <p:sldId id="299" r:id="rId35"/>
    <p:sldId id="300" r:id="rId36"/>
    <p:sldId id="301" r:id="rId37"/>
    <p:sldId id="302" r:id="rId38"/>
    <p:sldId id="266" r:id="rId39"/>
    <p:sldId id="264" r:id="rId40"/>
    <p:sldId id="265" r:id="rId41"/>
  </p:sldIdLst>
  <p:sldSz cx="12192000" cy="6858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96888"/>
          </a:xfrm>
          <a:prstGeom prst="rect">
            <a:avLst/>
          </a:prstGeom>
        </p:spPr>
        <p:txBody>
          <a:bodyPr vert="horz" lIns="91440" tIns="45720" rIns="91440" bIns="45720" rtlCol="0"/>
          <a:lstStyle>
            <a:lvl1pPr algn="r">
              <a:defRPr sz="1200"/>
            </a:lvl1pPr>
          </a:lstStyle>
          <a:p>
            <a:fld id="{9D1B9478-A473-4BB7-AD86-AF0C11AD4A28}" type="datetimeFigureOut">
              <a:rPr lang="en-GB" smtClean="0"/>
              <a:t>01/11/2023</a:t>
            </a:fld>
            <a:endParaRPr lang="en-GB"/>
          </a:p>
        </p:txBody>
      </p:sp>
      <p:sp>
        <p:nvSpPr>
          <p:cNvPr id="4" name="Footer Placeholder 3"/>
          <p:cNvSpPr>
            <a:spLocks noGrp="1"/>
          </p:cNvSpPr>
          <p:nvPr>
            <p:ph type="ftr" sz="quarter" idx="2"/>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429750"/>
            <a:ext cx="2889250" cy="496888"/>
          </a:xfrm>
          <a:prstGeom prst="rect">
            <a:avLst/>
          </a:prstGeom>
        </p:spPr>
        <p:txBody>
          <a:bodyPr vert="horz" lIns="91440" tIns="45720" rIns="91440" bIns="45720" rtlCol="0" anchor="b"/>
          <a:lstStyle>
            <a:lvl1pPr algn="r">
              <a:defRPr sz="1200"/>
            </a:lvl1pPr>
          </a:lstStyle>
          <a:p>
            <a:fld id="{A3815207-991E-40AB-98A2-7545DB0198C5}" type="slidenum">
              <a:rPr lang="en-GB" smtClean="0"/>
              <a:t>‹#›</a:t>
            </a:fld>
            <a:endParaRPr lang="en-GB"/>
          </a:p>
        </p:txBody>
      </p:sp>
    </p:spTree>
    <p:extLst>
      <p:ext uri="{BB962C8B-B14F-4D97-AF65-F5344CB8AC3E}">
        <p14:creationId xmlns:p14="http://schemas.microsoft.com/office/powerpoint/2010/main" val="83654362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E2F467F-9559-4EAA-868E-B3E601B676B6}" type="datetimeFigureOut">
              <a:rPr lang="en-GB" smtClean="0"/>
              <a:t>31/10/2023</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DF46A0D2-FD5F-4CE3-A3B7-9D3B19CD80E2}"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3124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F467F-9559-4EAA-868E-B3E601B676B6}"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46A0D2-FD5F-4CE3-A3B7-9D3B19CD80E2}"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70113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E2F467F-9559-4EAA-868E-B3E601B676B6}"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46A0D2-FD5F-4CE3-A3B7-9D3B19CD80E2}"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01023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E2F467F-9559-4EAA-868E-B3E601B676B6}" type="datetimeFigureOut">
              <a:rPr lang="en-GB" smtClean="0"/>
              <a:t>31/10/2023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46A0D2-FD5F-4CE3-A3B7-9D3B19CD80E2}"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52506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E2F467F-9559-4EAA-868E-B3E601B676B6}" type="datetimeFigureOut">
              <a:rPr lang="en-GB" smtClean="0"/>
              <a:t>31/10/2023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46A0D2-FD5F-4CE3-A3B7-9D3B19CD80E2}"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78861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E2F467F-9559-4EAA-868E-B3E601B676B6}" type="datetimeFigureOut">
              <a:rPr lang="en-GB" smtClean="0"/>
              <a:t>31/10/2023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46A0D2-FD5F-4CE3-A3B7-9D3B19CD80E2}"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5775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2F467F-9559-4EAA-868E-B3E601B676B6}" type="datetimeFigureOut">
              <a:rPr lang="en-GB" smtClean="0"/>
              <a:t>31/10/2023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46A0D2-FD5F-4CE3-A3B7-9D3B19CD80E2}" type="slidenum">
              <a:rPr lang="en-GB" smtClean="0"/>
              <a:t>‹#›</a:t>
            </a:fld>
            <a:endParaRPr lang="en-GB"/>
          </a:p>
        </p:txBody>
      </p:sp>
    </p:spTree>
    <p:extLst>
      <p:ext uri="{BB962C8B-B14F-4D97-AF65-F5344CB8AC3E}">
        <p14:creationId xmlns:p14="http://schemas.microsoft.com/office/powerpoint/2010/main" val="12671759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E2F467F-9559-4EAA-868E-B3E601B676B6}" type="datetimeFigureOut">
              <a:rPr lang="en-GB" smtClean="0"/>
              <a:t>31/10/2023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46A0D2-FD5F-4CE3-A3B7-9D3B19CD80E2}"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3573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E2F467F-9559-4EAA-868E-B3E601B676B6}" type="datetimeFigureOut">
              <a:rPr lang="en-GB" smtClean="0"/>
              <a:t>31/10/2023</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DF46A0D2-FD5F-4CE3-A3B7-9D3B19CD80E2}"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59904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F467F-9559-4EAA-868E-B3E601B676B6}"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46A0D2-FD5F-4CE3-A3B7-9D3B19CD80E2}"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15930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2F467F-9559-4EAA-868E-B3E601B676B6}" type="datetimeFigureOut">
              <a:rPr lang="en-GB" smtClean="0"/>
              <a:t>31/10/2023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46A0D2-FD5F-4CE3-A3B7-9D3B19CD80E2}"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179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E2F467F-9559-4EAA-868E-B3E601B676B6}" type="datetimeFigureOut">
              <a:rPr lang="en-GB" smtClean="0"/>
              <a:t>31/10/2023</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F46A0D2-FD5F-4CE3-A3B7-9D3B19CD80E2}"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170884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phonicsplay.co.uk/" TargetMode="External"/><Relationship Id="rId2" Type="http://schemas.openxmlformats.org/officeDocument/2006/relationships/hyperlink" Target="http://ictgames.com/" TargetMode="External"/><Relationship Id="rId1" Type="http://schemas.openxmlformats.org/officeDocument/2006/relationships/slideLayout" Target="../slideLayouts/slideLayout2.xml"/><Relationship Id="rId4" Type="http://schemas.openxmlformats.org/officeDocument/2006/relationships/hyperlink" Target="https://www.youtube.com/channel/UC7sW4j8p7k9D_qRRMUsGqy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3BCF7-8605-4D7F-87BF-53D4D79E3142}"/>
              </a:ext>
            </a:extLst>
          </p:cNvPr>
          <p:cNvSpPr>
            <a:spLocks noGrp="1"/>
          </p:cNvSpPr>
          <p:nvPr>
            <p:ph type="ctrTitle"/>
          </p:nvPr>
        </p:nvSpPr>
        <p:spPr>
          <a:xfrm>
            <a:off x="1524000" y="178844"/>
            <a:ext cx="9144000" cy="870696"/>
          </a:xfrm>
        </p:spPr>
        <p:txBody>
          <a:bodyPr>
            <a:noAutofit/>
          </a:bodyPr>
          <a:lstStyle/>
          <a:p>
            <a:pPr algn="ctr"/>
            <a:r>
              <a:rPr lang="en-GB" sz="5400" b="1" dirty="0">
                <a:solidFill>
                  <a:srgbClr val="FF0000"/>
                </a:solidFill>
              </a:rPr>
              <a:t>Phonics at Eastling</a:t>
            </a:r>
          </a:p>
        </p:txBody>
      </p:sp>
      <p:pic>
        <p:nvPicPr>
          <p:cNvPr id="13" name="Picture 12">
            <a:extLst>
              <a:ext uri="{FF2B5EF4-FFF2-40B4-BE49-F238E27FC236}">
                <a16:creationId xmlns:a16="http://schemas.microsoft.com/office/drawing/2014/main" id="{BEC8CCD2-8929-4D39-A6B0-A35AC5616588}"/>
              </a:ext>
            </a:extLst>
          </p:cNvPr>
          <p:cNvPicPr>
            <a:picLocks noChangeAspect="1"/>
          </p:cNvPicPr>
          <p:nvPr/>
        </p:nvPicPr>
        <p:blipFill>
          <a:blip r:embed="rId2"/>
          <a:stretch>
            <a:fillRect/>
          </a:stretch>
        </p:blipFill>
        <p:spPr>
          <a:xfrm>
            <a:off x="0" y="4978782"/>
            <a:ext cx="12192000" cy="1879218"/>
          </a:xfrm>
          <a:prstGeom prst="rect">
            <a:avLst/>
          </a:prstGeom>
        </p:spPr>
      </p:pic>
      <p:pic>
        <p:nvPicPr>
          <p:cNvPr id="15" name="Picture 14">
            <a:extLst>
              <a:ext uri="{FF2B5EF4-FFF2-40B4-BE49-F238E27FC236}">
                <a16:creationId xmlns:a16="http://schemas.microsoft.com/office/drawing/2014/main" id="{E6479251-D703-40D1-8E1A-112319310047}"/>
              </a:ext>
            </a:extLst>
          </p:cNvPr>
          <p:cNvPicPr>
            <a:picLocks noChangeAspect="1"/>
          </p:cNvPicPr>
          <p:nvPr/>
        </p:nvPicPr>
        <p:blipFill>
          <a:blip r:embed="rId3"/>
          <a:stretch>
            <a:fillRect/>
          </a:stretch>
        </p:blipFill>
        <p:spPr>
          <a:xfrm>
            <a:off x="1524000" y="1474511"/>
            <a:ext cx="8515350" cy="1762125"/>
          </a:xfrm>
          <a:prstGeom prst="rect">
            <a:avLst/>
          </a:prstGeom>
        </p:spPr>
      </p:pic>
    </p:spTree>
    <p:extLst>
      <p:ext uri="{BB962C8B-B14F-4D97-AF65-F5344CB8AC3E}">
        <p14:creationId xmlns:p14="http://schemas.microsoft.com/office/powerpoint/2010/main" val="1600319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A19934-0F71-4E49-B718-B6180B51359E}"/>
              </a:ext>
            </a:extLst>
          </p:cNvPr>
          <p:cNvPicPr>
            <a:picLocks noChangeAspect="1"/>
          </p:cNvPicPr>
          <p:nvPr/>
        </p:nvPicPr>
        <p:blipFill>
          <a:blip r:embed="rId2"/>
          <a:stretch>
            <a:fillRect/>
          </a:stretch>
        </p:blipFill>
        <p:spPr>
          <a:xfrm>
            <a:off x="158152" y="942250"/>
            <a:ext cx="5395264" cy="3012178"/>
          </a:xfrm>
          <a:prstGeom prst="rect">
            <a:avLst/>
          </a:prstGeom>
        </p:spPr>
      </p:pic>
      <p:pic>
        <p:nvPicPr>
          <p:cNvPr id="3" name="Picture 2">
            <a:extLst>
              <a:ext uri="{FF2B5EF4-FFF2-40B4-BE49-F238E27FC236}">
                <a16:creationId xmlns:a16="http://schemas.microsoft.com/office/drawing/2014/main" id="{108691CF-0BE5-45F9-8F96-D10E5805DECF}"/>
              </a:ext>
            </a:extLst>
          </p:cNvPr>
          <p:cNvPicPr>
            <a:picLocks noChangeAspect="1"/>
          </p:cNvPicPr>
          <p:nvPr/>
        </p:nvPicPr>
        <p:blipFill>
          <a:blip r:embed="rId3"/>
          <a:stretch>
            <a:fillRect/>
          </a:stretch>
        </p:blipFill>
        <p:spPr>
          <a:xfrm>
            <a:off x="6096000" y="942250"/>
            <a:ext cx="5429358" cy="3012178"/>
          </a:xfrm>
          <a:prstGeom prst="rect">
            <a:avLst/>
          </a:prstGeom>
        </p:spPr>
      </p:pic>
    </p:spTree>
    <p:extLst>
      <p:ext uri="{BB962C8B-B14F-4D97-AF65-F5344CB8AC3E}">
        <p14:creationId xmlns:p14="http://schemas.microsoft.com/office/powerpoint/2010/main" val="2128271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B658880-4684-4164-AEE8-D370B1E50988}"/>
              </a:ext>
            </a:extLst>
          </p:cNvPr>
          <p:cNvPicPr>
            <a:picLocks noChangeAspect="1"/>
          </p:cNvPicPr>
          <p:nvPr/>
        </p:nvPicPr>
        <p:blipFill>
          <a:blip r:embed="rId2"/>
          <a:stretch>
            <a:fillRect/>
          </a:stretch>
        </p:blipFill>
        <p:spPr>
          <a:xfrm>
            <a:off x="272632" y="599038"/>
            <a:ext cx="6270872" cy="3827188"/>
          </a:xfrm>
          <a:prstGeom prst="rect">
            <a:avLst/>
          </a:prstGeom>
        </p:spPr>
      </p:pic>
      <p:pic>
        <p:nvPicPr>
          <p:cNvPr id="3" name="Picture 2">
            <a:extLst>
              <a:ext uri="{FF2B5EF4-FFF2-40B4-BE49-F238E27FC236}">
                <a16:creationId xmlns:a16="http://schemas.microsoft.com/office/drawing/2014/main" id="{87F27BFF-3070-4681-91A2-2FDAC147D993}"/>
              </a:ext>
            </a:extLst>
          </p:cNvPr>
          <p:cNvPicPr>
            <a:picLocks noChangeAspect="1"/>
          </p:cNvPicPr>
          <p:nvPr/>
        </p:nvPicPr>
        <p:blipFill>
          <a:blip r:embed="rId3"/>
          <a:stretch>
            <a:fillRect/>
          </a:stretch>
        </p:blipFill>
        <p:spPr>
          <a:xfrm>
            <a:off x="7108829" y="599038"/>
            <a:ext cx="4585252" cy="4670739"/>
          </a:xfrm>
          <a:prstGeom prst="rect">
            <a:avLst/>
          </a:prstGeom>
        </p:spPr>
      </p:pic>
    </p:spTree>
    <p:extLst>
      <p:ext uri="{BB962C8B-B14F-4D97-AF65-F5344CB8AC3E}">
        <p14:creationId xmlns:p14="http://schemas.microsoft.com/office/powerpoint/2010/main" val="514713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39C50FD-CE4E-4C25-80C5-A0F21073D5C9}"/>
              </a:ext>
            </a:extLst>
          </p:cNvPr>
          <p:cNvPicPr>
            <a:picLocks noChangeAspect="1"/>
          </p:cNvPicPr>
          <p:nvPr/>
        </p:nvPicPr>
        <p:blipFill>
          <a:blip r:embed="rId2"/>
          <a:stretch>
            <a:fillRect/>
          </a:stretch>
        </p:blipFill>
        <p:spPr>
          <a:xfrm>
            <a:off x="1435995" y="240611"/>
            <a:ext cx="9690909" cy="5431320"/>
          </a:xfrm>
          <a:prstGeom prst="rect">
            <a:avLst/>
          </a:prstGeom>
        </p:spPr>
      </p:pic>
    </p:spTree>
    <p:extLst>
      <p:ext uri="{BB962C8B-B14F-4D97-AF65-F5344CB8AC3E}">
        <p14:creationId xmlns:p14="http://schemas.microsoft.com/office/powerpoint/2010/main" val="45036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71F738-C2B5-427C-BCC8-AF81B1CC4879}"/>
              </a:ext>
            </a:extLst>
          </p:cNvPr>
          <p:cNvPicPr>
            <a:picLocks noChangeAspect="1"/>
          </p:cNvPicPr>
          <p:nvPr/>
        </p:nvPicPr>
        <p:blipFill>
          <a:blip r:embed="rId2"/>
          <a:stretch>
            <a:fillRect/>
          </a:stretch>
        </p:blipFill>
        <p:spPr>
          <a:xfrm>
            <a:off x="1167731" y="263386"/>
            <a:ext cx="9856537" cy="5898874"/>
          </a:xfrm>
          <a:prstGeom prst="rect">
            <a:avLst/>
          </a:prstGeom>
        </p:spPr>
      </p:pic>
    </p:spTree>
    <p:extLst>
      <p:ext uri="{BB962C8B-B14F-4D97-AF65-F5344CB8AC3E}">
        <p14:creationId xmlns:p14="http://schemas.microsoft.com/office/powerpoint/2010/main" val="879067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2E3E31DB-D333-4605-8078-2B7910CAE398}"/>
              </a:ext>
            </a:extLst>
          </p:cNvPr>
          <p:cNvSpPr>
            <a:spLocks noGrp="1" noChangeArrowheads="1"/>
          </p:cNvSpPr>
          <p:nvPr>
            <p:ph type="title"/>
          </p:nvPr>
        </p:nvSpPr>
        <p:spPr>
          <a:xfrm>
            <a:off x="609996" y="287684"/>
            <a:ext cx="9603275" cy="1049235"/>
          </a:xfrm>
        </p:spPr>
        <p:txBody>
          <a:bodyPr/>
          <a:lstStyle/>
          <a:p>
            <a:pPr eaLnBrk="1" hangingPunct="1"/>
            <a:r>
              <a:rPr lang="en-US" altLang="en-US" sz="3600" dirty="0">
                <a:latin typeface="Tuffy-TTF" pitchFamily="34" charset="0"/>
              </a:rPr>
              <a:t>Did You Know…?</a:t>
            </a:r>
            <a:endParaRPr lang="en-GB" altLang="en-US" sz="3600" dirty="0">
              <a:latin typeface="Tuffy-TTF" pitchFamily="34" charset="0"/>
            </a:endParaRPr>
          </a:p>
        </p:txBody>
      </p:sp>
      <p:pic>
        <p:nvPicPr>
          <p:cNvPr id="7" name="Content Placeholder 6">
            <a:extLst>
              <a:ext uri="{FF2B5EF4-FFF2-40B4-BE49-F238E27FC236}">
                <a16:creationId xmlns:a16="http://schemas.microsoft.com/office/drawing/2014/main" id="{B4AE7DC3-21C6-49FD-9143-036367689A03}"/>
              </a:ext>
            </a:extLst>
          </p:cNvPr>
          <p:cNvPicPr>
            <a:picLocks noGrp="1" noChangeAspect="1"/>
          </p:cNvPicPr>
          <p:nvPr>
            <p:ph idx="1"/>
          </p:nvPr>
        </p:nvPicPr>
        <p:blipFill>
          <a:blip r:embed="rId2"/>
          <a:stretch>
            <a:fillRect/>
          </a:stretch>
        </p:blipFill>
        <p:spPr>
          <a:xfrm>
            <a:off x="2929264" y="1230539"/>
            <a:ext cx="7920111" cy="4639352"/>
          </a:xfrm>
          <a:prstGeom prst="rect">
            <a:avLst/>
          </a:prstGeom>
        </p:spPr>
      </p:pic>
    </p:spTree>
    <p:extLst>
      <p:ext uri="{BB962C8B-B14F-4D97-AF65-F5344CB8AC3E}">
        <p14:creationId xmlns:p14="http://schemas.microsoft.com/office/powerpoint/2010/main" val="1447439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A62B6-D24C-412E-863E-4B0B852282BF}"/>
              </a:ext>
            </a:extLst>
          </p:cNvPr>
          <p:cNvSpPr>
            <a:spLocks noGrp="1"/>
          </p:cNvSpPr>
          <p:nvPr>
            <p:ph type="title"/>
          </p:nvPr>
        </p:nvSpPr>
        <p:spPr>
          <a:xfrm>
            <a:off x="1294362" y="343002"/>
            <a:ext cx="9603275" cy="1049235"/>
          </a:xfrm>
        </p:spPr>
        <p:txBody>
          <a:bodyPr/>
          <a:lstStyle/>
          <a:p>
            <a:pPr algn="ctr"/>
            <a:r>
              <a:rPr lang="en-GB" dirty="0"/>
              <a:t>What is Phonics?</a:t>
            </a:r>
          </a:p>
        </p:txBody>
      </p:sp>
      <p:pic>
        <p:nvPicPr>
          <p:cNvPr id="4" name="Content Placeholder 3">
            <a:extLst>
              <a:ext uri="{FF2B5EF4-FFF2-40B4-BE49-F238E27FC236}">
                <a16:creationId xmlns:a16="http://schemas.microsoft.com/office/drawing/2014/main" id="{06527A37-B951-4CD3-BE18-A4C7525B83D5}"/>
              </a:ext>
            </a:extLst>
          </p:cNvPr>
          <p:cNvPicPr>
            <a:picLocks noGrp="1" noChangeAspect="1"/>
          </p:cNvPicPr>
          <p:nvPr>
            <p:ph idx="1"/>
          </p:nvPr>
        </p:nvPicPr>
        <p:blipFill rotWithShape="1">
          <a:blip r:embed="rId2"/>
          <a:stretch/>
        </p:blipFill>
        <p:spPr>
          <a:xfrm>
            <a:off x="2308646" y="1141481"/>
            <a:ext cx="6636572" cy="4781468"/>
          </a:xfrm>
          <a:prstGeom prst="rect">
            <a:avLst/>
          </a:prstGeom>
        </p:spPr>
      </p:pic>
    </p:spTree>
    <p:extLst>
      <p:ext uri="{BB962C8B-B14F-4D97-AF65-F5344CB8AC3E}">
        <p14:creationId xmlns:p14="http://schemas.microsoft.com/office/powerpoint/2010/main" val="2190553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10C227-1351-430F-BD34-6960ACF10F7D}"/>
              </a:ext>
            </a:extLst>
          </p:cNvPr>
          <p:cNvPicPr>
            <a:picLocks noChangeAspect="1"/>
          </p:cNvPicPr>
          <p:nvPr/>
        </p:nvPicPr>
        <p:blipFill rotWithShape="1">
          <a:blip r:embed="rId2"/>
          <a:srcRect t="17015" r="1357"/>
          <a:stretch/>
        </p:blipFill>
        <p:spPr>
          <a:xfrm>
            <a:off x="1190155" y="798797"/>
            <a:ext cx="10034436" cy="5220741"/>
          </a:xfrm>
          <a:prstGeom prst="rect">
            <a:avLst/>
          </a:prstGeom>
        </p:spPr>
      </p:pic>
      <p:sp>
        <p:nvSpPr>
          <p:cNvPr id="2" name="Title 1">
            <a:extLst>
              <a:ext uri="{FF2B5EF4-FFF2-40B4-BE49-F238E27FC236}">
                <a16:creationId xmlns:a16="http://schemas.microsoft.com/office/drawing/2014/main" id="{EECA20BF-7189-470C-AE82-58263401E3E0}"/>
              </a:ext>
            </a:extLst>
          </p:cNvPr>
          <p:cNvSpPr>
            <a:spLocks noGrp="1"/>
          </p:cNvSpPr>
          <p:nvPr>
            <p:ph type="title"/>
          </p:nvPr>
        </p:nvSpPr>
        <p:spPr>
          <a:xfrm>
            <a:off x="1398570" y="176592"/>
            <a:ext cx="9603275" cy="1049235"/>
          </a:xfrm>
        </p:spPr>
        <p:txBody>
          <a:bodyPr/>
          <a:lstStyle/>
          <a:p>
            <a:pPr algn="ctr"/>
            <a:r>
              <a:rPr lang="en-GB" dirty="0"/>
              <a:t>The Jargon – A Quick Guide</a:t>
            </a:r>
          </a:p>
        </p:txBody>
      </p:sp>
      <p:sp>
        <p:nvSpPr>
          <p:cNvPr id="3" name="Content Placeholder 2">
            <a:extLst>
              <a:ext uri="{FF2B5EF4-FFF2-40B4-BE49-F238E27FC236}">
                <a16:creationId xmlns:a16="http://schemas.microsoft.com/office/drawing/2014/main" id="{75CD1056-519D-40A2-8BDA-AAA9347DF54B}"/>
              </a:ext>
            </a:extLst>
          </p:cNvPr>
          <p:cNvSpPr>
            <a:spLocks noGrp="1"/>
          </p:cNvSpPr>
          <p:nvPr>
            <p:ph idx="1"/>
          </p:nvPr>
        </p:nvSpPr>
        <p:spPr>
          <a:xfrm>
            <a:off x="1656521" y="5811454"/>
            <a:ext cx="9090992" cy="869954"/>
          </a:xfrm>
          <a:solidFill>
            <a:schemeClr val="accent5">
              <a:lumMod val="20000"/>
              <a:lumOff val="80000"/>
            </a:schemeClr>
          </a:solidFill>
        </p:spPr>
        <p:txBody>
          <a:bodyPr>
            <a:normAutofit/>
          </a:bodyPr>
          <a:lstStyle/>
          <a:p>
            <a:r>
              <a:rPr lang="en-GB" sz="1400" b="1" dirty="0">
                <a:solidFill>
                  <a:schemeClr val="accent4"/>
                </a:solidFill>
                <a:latin typeface="Arial" panose="020B0604020202020204" pitchFamily="34" charset="0"/>
                <a:cs typeface="Arial" panose="020B0604020202020204" pitchFamily="34" charset="0"/>
              </a:rPr>
              <a:t>Digraph</a:t>
            </a:r>
            <a:r>
              <a:rPr lang="en-GB" sz="1400" dirty="0">
                <a:latin typeface="Arial" panose="020B0604020202020204" pitchFamily="34" charset="0"/>
                <a:cs typeface="Arial" panose="020B0604020202020204" pitchFamily="34" charset="0"/>
              </a:rPr>
              <a:t> – two letters, one sound </a:t>
            </a:r>
            <a:r>
              <a:rPr lang="en-GB" sz="1400" dirty="0" err="1">
                <a:latin typeface="Arial" panose="020B0604020202020204" pitchFamily="34" charset="0"/>
                <a:cs typeface="Arial" panose="020B0604020202020204" pitchFamily="34" charset="0"/>
              </a:rPr>
              <a:t>e.g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sh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ch</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ng, </a:t>
            </a:r>
            <a:r>
              <a:rPr lang="en-GB" sz="1400" dirty="0" err="1">
                <a:latin typeface="Arial" panose="020B0604020202020204" pitchFamily="34" charset="0"/>
                <a:cs typeface="Arial" panose="020B0604020202020204" pitchFamily="34" charset="0"/>
              </a:rPr>
              <a:t>nk</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qu</a:t>
            </a:r>
            <a:endParaRPr lang="en-GB" sz="1400" dirty="0">
              <a:latin typeface="Arial" panose="020B0604020202020204" pitchFamily="34" charset="0"/>
              <a:cs typeface="Arial" panose="020B0604020202020204" pitchFamily="34" charset="0"/>
            </a:endParaRPr>
          </a:p>
          <a:p>
            <a:r>
              <a:rPr lang="en-GB" sz="1400" b="1" dirty="0">
                <a:solidFill>
                  <a:schemeClr val="accent4"/>
                </a:solidFill>
                <a:latin typeface="Arial" panose="020B0604020202020204" pitchFamily="34" charset="0"/>
                <a:cs typeface="Arial" panose="020B0604020202020204" pitchFamily="34" charset="0"/>
              </a:rPr>
              <a:t>Trigraph</a:t>
            </a:r>
            <a:r>
              <a:rPr lang="en-GB" sz="1400" dirty="0">
                <a:latin typeface="Arial" panose="020B0604020202020204" pitchFamily="34" charset="0"/>
                <a:cs typeface="Arial" panose="020B0604020202020204" pitchFamily="34" charset="0"/>
              </a:rPr>
              <a:t> – three letters, one sound </a:t>
            </a:r>
            <a:r>
              <a:rPr lang="en-GB" sz="1400" dirty="0" err="1">
                <a:latin typeface="Arial" panose="020B0604020202020204" pitchFamily="34" charset="0"/>
                <a:cs typeface="Arial" panose="020B0604020202020204" pitchFamily="34" charset="0"/>
              </a:rPr>
              <a:t>e.g</a:t>
            </a: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igh</a:t>
            </a:r>
            <a:r>
              <a:rPr lang="en-GB" sz="1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435175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84DD0-BD1B-4B52-9E82-32100DD83E85}"/>
              </a:ext>
            </a:extLst>
          </p:cNvPr>
          <p:cNvSpPr txBox="1"/>
          <p:nvPr/>
        </p:nvSpPr>
        <p:spPr>
          <a:xfrm>
            <a:off x="212035" y="0"/>
            <a:ext cx="11767930" cy="6186309"/>
          </a:xfrm>
          <a:prstGeom prst="rect">
            <a:avLst/>
          </a:prstGeom>
          <a:noFill/>
        </p:spPr>
        <p:txBody>
          <a:bodyPr wrap="square">
            <a:spAutoFit/>
          </a:bodyPr>
          <a:lstStyle/>
          <a:p>
            <a:pPr fontAlgn="t"/>
            <a:r>
              <a:rPr lang="en-GB" sz="2200" dirty="0">
                <a:solidFill>
                  <a:srgbClr val="000000"/>
                </a:solidFill>
                <a:effectLst/>
                <a:latin typeface="Twinkl Cursive Looped" panose="02000000000000000000" pitchFamily="2" charset="0"/>
                <a:ea typeface="Times New Roman" panose="02020603050405020304" pitchFamily="18" charset="0"/>
              </a:rPr>
              <a:t>Phonic sessions are taught at Eastling Primary School in a whole class, structured programme of daily lessons from the beginning of Foundation Stage to the end of Year 2. We follow the Supersonic Phonic Friends validated scheme, providing a systematic, synthetic approach to the teaching of phonics. This programme is supported by children accessing consolidation provision throughout the school day and at home. Children who need additional phonic input have discreet programmes tailored to their phonic awareness and development throughout the week.</a:t>
            </a:r>
            <a:endParaRPr lang="en-GB" sz="2200" dirty="0">
              <a:effectLst/>
              <a:latin typeface="Times New Roman" panose="02020603050405020304" pitchFamily="18" charset="0"/>
              <a:ea typeface="Times New Roman" panose="02020603050405020304" pitchFamily="18" charset="0"/>
            </a:endParaRPr>
          </a:p>
          <a:p>
            <a:pPr algn="l" fontAlgn="t"/>
            <a:r>
              <a:rPr lang="en-GB" sz="2200" dirty="0">
                <a:solidFill>
                  <a:srgbClr val="000000"/>
                </a:solidFill>
                <a:effectLst/>
                <a:latin typeface="Lato" panose="020F0502020204030203" pitchFamily="34" charset="0"/>
                <a:ea typeface="Times New Roman" panose="02020603050405020304" pitchFamily="18" charset="0"/>
              </a:rPr>
              <a:t> </a:t>
            </a:r>
            <a:endParaRPr lang="en-GB" sz="2200" dirty="0">
              <a:effectLst/>
              <a:latin typeface="Times New Roman" panose="02020603050405020304" pitchFamily="18" charset="0"/>
              <a:ea typeface="Times New Roman" panose="02020603050405020304" pitchFamily="18" charset="0"/>
            </a:endParaRPr>
          </a:p>
          <a:p>
            <a:pPr algn="l" fontAlgn="t"/>
            <a:r>
              <a:rPr lang="en-GB" sz="2200" dirty="0">
                <a:solidFill>
                  <a:srgbClr val="000000"/>
                </a:solidFill>
                <a:effectLst/>
                <a:latin typeface="Twinkl Cursive Looped" panose="02000000000000000000" pitchFamily="2" charset="0"/>
                <a:ea typeface="Times New Roman" panose="02020603050405020304" pitchFamily="18" charset="0"/>
              </a:rPr>
              <a:t>Phonics is taught in a variety of ways, including high quality modelling of sounding out, decoding, segmenting and blending strategies. Interactive resources and games are used and children are given the opportunity to rehearse sounds verbally and record them in written work.</a:t>
            </a:r>
            <a:endParaRPr lang="en-GB" sz="2200" dirty="0">
              <a:effectLst/>
              <a:latin typeface="Times New Roman" panose="02020603050405020304" pitchFamily="18" charset="0"/>
              <a:ea typeface="Times New Roman" panose="02020603050405020304" pitchFamily="18" charset="0"/>
            </a:endParaRPr>
          </a:p>
          <a:p>
            <a:pPr algn="l" fontAlgn="t"/>
            <a:r>
              <a:rPr lang="en-GB" sz="2200" dirty="0">
                <a:solidFill>
                  <a:srgbClr val="000000"/>
                </a:solidFill>
                <a:effectLst/>
                <a:latin typeface="Lato" panose="020F0502020204030203" pitchFamily="34" charset="0"/>
                <a:ea typeface="Times New Roman" panose="02020603050405020304" pitchFamily="18" charset="0"/>
              </a:rPr>
              <a:t> </a:t>
            </a:r>
            <a:endParaRPr lang="en-GB" sz="2200" dirty="0">
              <a:effectLst/>
              <a:latin typeface="Times New Roman" panose="02020603050405020304" pitchFamily="18" charset="0"/>
              <a:ea typeface="Times New Roman" panose="02020603050405020304" pitchFamily="18" charset="0"/>
            </a:endParaRPr>
          </a:p>
          <a:p>
            <a:pPr algn="l" fontAlgn="t"/>
            <a:r>
              <a:rPr lang="en-GB" sz="2200" dirty="0">
                <a:solidFill>
                  <a:srgbClr val="000000"/>
                </a:solidFill>
                <a:effectLst/>
                <a:latin typeface="Twinkl Cursive Looped" panose="02000000000000000000" pitchFamily="2" charset="0"/>
                <a:ea typeface="Times New Roman" panose="02020603050405020304" pitchFamily="18" charset="0"/>
              </a:rPr>
              <a:t>Phonics sessions are structured to build on previous learning and introduce new phonics skills and subject knowledge. Sessions often follow the revisit/review, teach, practise and apply model. Sessions are planned to include opportunities for development of speaking and listening, reading and writing. The school spelling programme complements the phonics learning from Reception through to the end of KS2.</a:t>
            </a:r>
            <a:endParaRPr lang="en-GB"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52734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C9A63-13E3-48AD-9E7D-FD7526A9FD9A}"/>
              </a:ext>
            </a:extLst>
          </p:cNvPr>
          <p:cNvSpPr txBox="1"/>
          <p:nvPr/>
        </p:nvSpPr>
        <p:spPr>
          <a:xfrm>
            <a:off x="1232452" y="437321"/>
            <a:ext cx="9541565" cy="5262979"/>
          </a:xfrm>
          <a:prstGeom prst="rect">
            <a:avLst/>
          </a:prstGeom>
          <a:noFill/>
        </p:spPr>
        <p:txBody>
          <a:bodyPr wrap="square">
            <a:spAutoFit/>
          </a:bodyPr>
          <a:lstStyle/>
          <a:p>
            <a:pPr fontAlgn="t"/>
            <a:r>
              <a:rPr lang="en-GB" sz="2800" dirty="0">
                <a:solidFill>
                  <a:srgbClr val="000000"/>
                </a:solidFill>
                <a:effectLst/>
                <a:latin typeface="Twinkl Cursive Looped" panose="02000000000000000000" pitchFamily="2" charset="0"/>
                <a:ea typeface="Times New Roman" panose="02020603050405020304" pitchFamily="18" charset="0"/>
              </a:rPr>
              <a:t>The Supersonic Phonic Friends scheme is grouped into phases - pupils’ progress from Firm Foundations, through the Basics 2, 3, and 4, onto the Higher Levels 5 Choose to Use and Switch it Spell it programmes before the children move into the National Curriculum spelling rules. These phases ensure that children advance from talking about and exploring sounds, through to understanding what graphemes and phonemes are. Pupils learn about GPCs (grapheme-phoneme correspondences), consonant digraphs, vowel digraphs and tri-graphs. Children develop knowledge of how to blend and segment the phonemes within words, including those with adjacent consonants.</a:t>
            </a:r>
            <a:endParaRPr lang="en-GB"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25856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DF2329-4118-43AB-ABF5-C8E2D29F54CD}"/>
              </a:ext>
            </a:extLst>
          </p:cNvPr>
          <p:cNvPicPr>
            <a:picLocks noChangeAspect="1"/>
          </p:cNvPicPr>
          <p:nvPr/>
        </p:nvPicPr>
        <p:blipFill>
          <a:blip r:embed="rId2"/>
          <a:stretch>
            <a:fillRect/>
          </a:stretch>
        </p:blipFill>
        <p:spPr>
          <a:xfrm>
            <a:off x="549136" y="795337"/>
            <a:ext cx="3619500" cy="5267325"/>
          </a:xfrm>
          <a:prstGeom prst="rect">
            <a:avLst/>
          </a:prstGeom>
        </p:spPr>
      </p:pic>
      <p:pic>
        <p:nvPicPr>
          <p:cNvPr id="5" name="Picture 4">
            <a:extLst>
              <a:ext uri="{FF2B5EF4-FFF2-40B4-BE49-F238E27FC236}">
                <a16:creationId xmlns:a16="http://schemas.microsoft.com/office/drawing/2014/main" id="{614F3C08-5954-4DAF-A1AB-F342A4DAC6CB}"/>
              </a:ext>
            </a:extLst>
          </p:cNvPr>
          <p:cNvPicPr>
            <a:picLocks noChangeAspect="1"/>
          </p:cNvPicPr>
          <p:nvPr/>
        </p:nvPicPr>
        <p:blipFill>
          <a:blip r:embed="rId3"/>
          <a:stretch>
            <a:fillRect/>
          </a:stretch>
        </p:blipFill>
        <p:spPr>
          <a:xfrm>
            <a:off x="4267200" y="804862"/>
            <a:ext cx="3657600" cy="5248275"/>
          </a:xfrm>
          <a:prstGeom prst="rect">
            <a:avLst/>
          </a:prstGeom>
        </p:spPr>
      </p:pic>
      <p:pic>
        <p:nvPicPr>
          <p:cNvPr id="7" name="Picture 6">
            <a:extLst>
              <a:ext uri="{FF2B5EF4-FFF2-40B4-BE49-F238E27FC236}">
                <a16:creationId xmlns:a16="http://schemas.microsoft.com/office/drawing/2014/main" id="{03AD233D-925D-4FBE-BF1E-D8D0216B949C}"/>
              </a:ext>
            </a:extLst>
          </p:cNvPr>
          <p:cNvPicPr>
            <a:picLocks noChangeAspect="1"/>
          </p:cNvPicPr>
          <p:nvPr/>
        </p:nvPicPr>
        <p:blipFill>
          <a:blip r:embed="rId4"/>
          <a:stretch>
            <a:fillRect/>
          </a:stretch>
        </p:blipFill>
        <p:spPr>
          <a:xfrm>
            <a:off x="8149051" y="1328737"/>
            <a:ext cx="3686175" cy="4724400"/>
          </a:xfrm>
          <a:prstGeom prst="rect">
            <a:avLst/>
          </a:prstGeom>
        </p:spPr>
      </p:pic>
    </p:spTree>
    <p:extLst>
      <p:ext uri="{BB962C8B-B14F-4D97-AF65-F5344CB8AC3E}">
        <p14:creationId xmlns:p14="http://schemas.microsoft.com/office/powerpoint/2010/main" val="3237157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8E59B1-0DDE-4697-A8BC-9E127F3999BF}"/>
              </a:ext>
            </a:extLst>
          </p:cNvPr>
          <p:cNvPicPr>
            <a:picLocks noChangeAspect="1"/>
          </p:cNvPicPr>
          <p:nvPr/>
        </p:nvPicPr>
        <p:blipFill>
          <a:blip r:embed="rId2"/>
          <a:stretch>
            <a:fillRect/>
          </a:stretch>
        </p:blipFill>
        <p:spPr>
          <a:xfrm>
            <a:off x="325507" y="951672"/>
            <a:ext cx="3695700" cy="5219700"/>
          </a:xfrm>
          <a:prstGeom prst="rect">
            <a:avLst/>
          </a:prstGeom>
        </p:spPr>
      </p:pic>
      <p:pic>
        <p:nvPicPr>
          <p:cNvPr id="5" name="Picture 4">
            <a:extLst>
              <a:ext uri="{FF2B5EF4-FFF2-40B4-BE49-F238E27FC236}">
                <a16:creationId xmlns:a16="http://schemas.microsoft.com/office/drawing/2014/main" id="{F56C2BF5-5B02-49B3-AF49-C4E27DAF2F21}"/>
              </a:ext>
            </a:extLst>
          </p:cNvPr>
          <p:cNvPicPr>
            <a:picLocks noChangeAspect="1"/>
          </p:cNvPicPr>
          <p:nvPr/>
        </p:nvPicPr>
        <p:blipFill>
          <a:blip r:embed="rId3"/>
          <a:stretch>
            <a:fillRect/>
          </a:stretch>
        </p:blipFill>
        <p:spPr>
          <a:xfrm>
            <a:off x="4286249" y="951672"/>
            <a:ext cx="3884545" cy="5131688"/>
          </a:xfrm>
          <a:prstGeom prst="rect">
            <a:avLst/>
          </a:prstGeom>
        </p:spPr>
      </p:pic>
    </p:spTree>
    <p:extLst>
      <p:ext uri="{BB962C8B-B14F-4D97-AF65-F5344CB8AC3E}">
        <p14:creationId xmlns:p14="http://schemas.microsoft.com/office/powerpoint/2010/main" val="634120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DB4C7A-16C4-41F5-89CD-1C5840201450}"/>
              </a:ext>
            </a:extLst>
          </p:cNvPr>
          <p:cNvPicPr>
            <a:picLocks noChangeAspect="1"/>
          </p:cNvPicPr>
          <p:nvPr/>
        </p:nvPicPr>
        <p:blipFill>
          <a:blip r:embed="rId2"/>
          <a:stretch>
            <a:fillRect/>
          </a:stretch>
        </p:blipFill>
        <p:spPr>
          <a:xfrm>
            <a:off x="472729" y="237918"/>
            <a:ext cx="10937393" cy="6049620"/>
          </a:xfrm>
          <a:prstGeom prst="rect">
            <a:avLst/>
          </a:prstGeom>
        </p:spPr>
      </p:pic>
    </p:spTree>
    <p:extLst>
      <p:ext uri="{BB962C8B-B14F-4D97-AF65-F5344CB8AC3E}">
        <p14:creationId xmlns:p14="http://schemas.microsoft.com/office/powerpoint/2010/main" val="1887300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842CA8-AB4A-4ED0-BB80-30BAB06312C4}"/>
              </a:ext>
            </a:extLst>
          </p:cNvPr>
          <p:cNvPicPr>
            <a:picLocks noChangeAspect="1"/>
          </p:cNvPicPr>
          <p:nvPr/>
        </p:nvPicPr>
        <p:blipFill>
          <a:blip r:embed="rId2"/>
          <a:stretch>
            <a:fillRect/>
          </a:stretch>
        </p:blipFill>
        <p:spPr>
          <a:xfrm>
            <a:off x="1226654" y="188013"/>
            <a:ext cx="9030528" cy="5625575"/>
          </a:xfrm>
          <a:prstGeom prst="rect">
            <a:avLst/>
          </a:prstGeom>
        </p:spPr>
      </p:pic>
    </p:spTree>
    <p:extLst>
      <p:ext uri="{BB962C8B-B14F-4D97-AF65-F5344CB8AC3E}">
        <p14:creationId xmlns:p14="http://schemas.microsoft.com/office/powerpoint/2010/main" val="2875956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7B45228-4DD2-4BAB-81DC-946DC1DB89D1}"/>
              </a:ext>
            </a:extLst>
          </p:cNvPr>
          <p:cNvPicPr>
            <a:picLocks noChangeAspect="1"/>
          </p:cNvPicPr>
          <p:nvPr/>
        </p:nvPicPr>
        <p:blipFill>
          <a:blip r:embed="rId2"/>
          <a:stretch>
            <a:fillRect/>
          </a:stretch>
        </p:blipFill>
        <p:spPr>
          <a:xfrm>
            <a:off x="0" y="240816"/>
            <a:ext cx="3969767" cy="5497373"/>
          </a:xfrm>
          <a:prstGeom prst="rect">
            <a:avLst/>
          </a:prstGeom>
        </p:spPr>
      </p:pic>
      <p:pic>
        <p:nvPicPr>
          <p:cNvPr id="5" name="Picture 4">
            <a:extLst>
              <a:ext uri="{FF2B5EF4-FFF2-40B4-BE49-F238E27FC236}">
                <a16:creationId xmlns:a16="http://schemas.microsoft.com/office/drawing/2014/main" id="{721738A8-3DF4-4B4E-AF40-9B339AF456E3}"/>
              </a:ext>
            </a:extLst>
          </p:cNvPr>
          <p:cNvPicPr>
            <a:picLocks noChangeAspect="1"/>
          </p:cNvPicPr>
          <p:nvPr/>
        </p:nvPicPr>
        <p:blipFill>
          <a:blip r:embed="rId3"/>
          <a:stretch>
            <a:fillRect/>
          </a:stretch>
        </p:blipFill>
        <p:spPr>
          <a:xfrm>
            <a:off x="4024577" y="240816"/>
            <a:ext cx="3945292" cy="5497374"/>
          </a:xfrm>
          <a:prstGeom prst="rect">
            <a:avLst/>
          </a:prstGeom>
        </p:spPr>
      </p:pic>
      <p:pic>
        <p:nvPicPr>
          <p:cNvPr id="7" name="Picture 6">
            <a:extLst>
              <a:ext uri="{FF2B5EF4-FFF2-40B4-BE49-F238E27FC236}">
                <a16:creationId xmlns:a16="http://schemas.microsoft.com/office/drawing/2014/main" id="{D576B094-3302-4153-AEF6-1A5A69F4AEAA}"/>
              </a:ext>
            </a:extLst>
          </p:cNvPr>
          <p:cNvPicPr>
            <a:picLocks noChangeAspect="1"/>
          </p:cNvPicPr>
          <p:nvPr/>
        </p:nvPicPr>
        <p:blipFill>
          <a:blip r:embed="rId4"/>
          <a:stretch>
            <a:fillRect/>
          </a:stretch>
        </p:blipFill>
        <p:spPr>
          <a:xfrm>
            <a:off x="8024679" y="240817"/>
            <a:ext cx="3994422" cy="5497374"/>
          </a:xfrm>
          <a:prstGeom prst="rect">
            <a:avLst/>
          </a:prstGeom>
        </p:spPr>
      </p:pic>
    </p:spTree>
    <p:extLst>
      <p:ext uri="{BB962C8B-B14F-4D97-AF65-F5344CB8AC3E}">
        <p14:creationId xmlns:p14="http://schemas.microsoft.com/office/powerpoint/2010/main" val="291325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9B117-8CAD-41B8-B0DD-D7BAAAFDC206}"/>
              </a:ext>
            </a:extLst>
          </p:cNvPr>
          <p:cNvSpPr>
            <a:spLocks noGrp="1"/>
          </p:cNvSpPr>
          <p:nvPr>
            <p:ph type="title"/>
          </p:nvPr>
        </p:nvSpPr>
        <p:spPr>
          <a:xfrm>
            <a:off x="1040761" y="340693"/>
            <a:ext cx="9603275" cy="1049235"/>
          </a:xfrm>
        </p:spPr>
        <p:txBody>
          <a:bodyPr/>
          <a:lstStyle/>
          <a:p>
            <a:r>
              <a:rPr lang="en-GB" dirty="0"/>
              <a:t>The Importance of Listening Skills</a:t>
            </a:r>
          </a:p>
        </p:txBody>
      </p:sp>
      <p:sp>
        <p:nvSpPr>
          <p:cNvPr id="3" name="Content Placeholder 2">
            <a:extLst>
              <a:ext uri="{FF2B5EF4-FFF2-40B4-BE49-F238E27FC236}">
                <a16:creationId xmlns:a16="http://schemas.microsoft.com/office/drawing/2014/main" id="{46594AE7-3DA9-4B70-ABDD-E1B560211774}"/>
              </a:ext>
            </a:extLst>
          </p:cNvPr>
          <p:cNvSpPr>
            <a:spLocks noGrp="1"/>
          </p:cNvSpPr>
          <p:nvPr>
            <p:ph idx="1"/>
          </p:nvPr>
        </p:nvSpPr>
        <p:spPr>
          <a:xfrm>
            <a:off x="1040761" y="2060160"/>
            <a:ext cx="10594648" cy="3691283"/>
          </a:xfrm>
        </p:spPr>
        <p:txBody>
          <a:bodyPr>
            <a:normAutofit fontScale="85000" lnSpcReduction="20000"/>
          </a:bodyPr>
          <a:lstStyle/>
          <a:p>
            <a:pPr marL="0" indent="0">
              <a:buNone/>
            </a:pPr>
            <a:r>
              <a:rPr lang="en-GB" altLang="en-US" sz="3200" dirty="0">
                <a:solidFill>
                  <a:schemeClr val="tx1"/>
                </a:solidFill>
                <a:latin typeface="Tuffy-TTF" panose="020B0603060100000000" pitchFamily="34" charset="0"/>
              </a:rPr>
              <a:t>The first phase of formal phonics education (Firm Foundations) focuses on key listening skills. Without these skills, children may struggle to master the next stage of their phonics learning. This is because children with poor listening and/or attention skills can struggle with phonics as phonics learning relies on children being able to hear and distinguish the sounds within words. </a:t>
            </a:r>
            <a:r>
              <a:rPr lang="en-US" sz="3200" dirty="0">
                <a:latin typeface="Twinkl Cursive Looped" panose="02000000000000000000" pitchFamily="2" charset="0"/>
              </a:rPr>
              <a:t>T</a:t>
            </a:r>
            <a:r>
              <a:rPr lang="en-US" sz="3200" dirty="0">
                <a:latin typeface="Tuffy-TTF" panose="020B0603060100000000"/>
              </a:rPr>
              <a:t>he emphasis during Firm Foundations is to get children attuned to the sounds around them and ready to begin developing oral blending and segmenting skills.</a:t>
            </a:r>
          </a:p>
          <a:p>
            <a:pPr marL="0" indent="0">
              <a:buNone/>
            </a:pPr>
            <a:endParaRPr lang="en-GB" altLang="en-US" sz="3200" dirty="0">
              <a:solidFill>
                <a:schemeClr val="tx1"/>
              </a:solidFill>
              <a:latin typeface="Tuffy-TTF" panose="020B0603060100000000" pitchFamily="34" charset="0"/>
            </a:endParaRPr>
          </a:p>
          <a:p>
            <a:endParaRPr lang="en-GB" altLang="en-US" dirty="0">
              <a:solidFill>
                <a:schemeClr val="tx1"/>
              </a:solidFill>
              <a:latin typeface="Tuffy-TTF" panose="020B0603060100000000" pitchFamily="34" charset="0"/>
            </a:endParaRPr>
          </a:p>
          <a:p>
            <a:endParaRPr lang="en-GB" dirty="0"/>
          </a:p>
        </p:txBody>
      </p:sp>
    </p:spTree>
    <p:extLst>
      <p:ext uri="{BB962C8B-B14F-4D97-AF65-F5344CB8AC3E}">
        <p14:creationId xmlns:p14="http://schemas.microsoft.com/office/powerpoint/2010/main" val="2263758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Firm Foundations</a:t>
            </a:r>
          </a:p>
        </p:txBody>
      </p:sp>
      <p:sp>
        <p:nvSpPr>
          <p:cNvPr id="3" name="Content Placeholder 2"/>
          <p:cNvSpPr>
            <a:spLocks noGrp="1"/>
          </p:cNvSpPr>
          <p:nvPr>
            <p:ph idx="1"/>
          </p:nvPr>
        </p:nvSpPr>
        <p:spPr>
          <a:xfrm>
            <a:off x="344557" y="2015732"/>
            <a:ext cx="11661913" cy="4037749"/>
          </a:xfrm>
        </p:spPr>
        <p:txBody>
          <a:bodyPr>
            <a:normAutofit fontScale="47500" lnSpcReduction="20000"/>
          </a:bodyPr>
          <a:lstStyle/>
          <a:p>
            <a:r>
              <a:rPr lang="en-GB" sz="45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Children in Reception begin with Firm Foundations, which gives children playful daily repeated experience, exposure and enjoyment of general sound discrimination (environmental sounds, instrumental sounds and body percussion) and phonological awareness (rhythm and rhyme, alliteration and oral blending and segmenting). Although children move onto the Basics next, this Firm Foundation phase does not end as phonological awareness continues from the Basics to the Higher Levels of phonics and into spelling rules and patterns. </a:t>
            </a:r>
            <a:endParaRPr lang="en-GB" sz="4500" dirty="0">
              <a:effectLst/>
              <a:latin typeface="Twinkl Cursive Looped" panose="02000000000000000000" pitchFamily="2" charset="0"/>
              <a:ea typeface="Times New Roman" panose="02020603050405020304" pitchFamily="18" charset="0"/>
            </a:endParaRPr>
          </a:p>
          <a:p>
            <a:r>
              <a:rPr lang="en-US" sz="4500" dirty="0">
                <a:latin typeface="Twinkl Cursive Looped" panose="02000000000000000000" pitchFamily="2" charset="0"/>
              </a:rPr>
              <a:t>Each aspect contains three strands: Tuning in to sounds (auditory discrimination), Listening and remembering sounds (auditory memory and sequencing) and Talking about sounds (developing vocabulary and language comprehension).</a:t>
            </a:r>
          </a:p>
          <a:p>
            <a:pPr marL="0" indent="0">
              <a:buNone/>
            </a:pPr>
            <a:endParaRPr lang="en-GB" dirty="0">
              <a:latin typeface="Twinkl Cursive Looped" panose="02000000000000000000" pitchFamily="2" charset="0"/>
            </a:endParaRPr>
          </a:p>
        </p:txBody>
      </p:sp>
    </p:spTree>
    <p:extLst>
      <p:ext uri="{BB962C8B-B14F-4D97-AF65-F5344CB8AC3E}">
        <p14:creationId xmlns:p14="http://schemas.microsoft.com/office/powerpoint/2010/main" val="26828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Firm Foundations Aspects</a:t>
            </a:r>
          </a:p>
        </p:txBody>
      </p:sp>
      <p:sp>
        <p:nvSpPr>
          <p:cNvPr id="3" name="Content Placeholder 2"/>
          <p:cNvSpPr>
            <a:spLocks noGrp="1"/>
          </p:cNvSpPr>
          <p:nvPr>
            <p:ph idx="1"/>
          </p:nvPr>
        </p:nvSpPr>
        <p:spPr/>
        <p:txBody>
          <a:bodyPr>
            <a:normAutofit fontScale="92500" lnSpcReduction="10000"/>
          </a:bodyPr>
          <a:lstStyle/>
          <a:p>
            <a:r>
              <a:rPr lang="en-US" b="1" dirty="0"/>
              <a:t>Aspect 1 - General sound discrimination - environmental</a:t>
            </a:r>
          </a:p>
          <a:p>
            <a:pPr marL="0" indent="0">
              <a:buNone/>
            </a:pPr>
            <a:r>
              <a:rPr lang="en-US" dirty="0"/>
              <a:t>The aim of this aspect is to raise children's awareness of the sounds around them and to develop their listening skills. Activities suggested in the guidance include going on a listening walk, drumming on different items outside and comparing the sounds, playing a sounds lotto game and making shakers.</a:t>
            </a:r>
          </a:p>
          <a:p>
            <a:r>
              <a:rPr lang="en-US" b="1" dirty="0"/>
              <a:t>Aspect 2 - General sound discrimination - instrumental sounds</a:t>
            </a:r>
          </a:p>
          <a:p>
            <a:pPr marL="0" indent="0">
              <a:buNone/>
            </a:pPr>
            <a:r>
              <a:rPr lang="en-US" dirty="0"/>
              <a:t>This aspect aims to develop children's awareness of sounds made by various instruments and noise makers. Activities include comparing and matching sound makers, playing instruments alongside a story and making loud and quiet sounds.</a:t>
            </a:r>
          </a:p>
          <a:p>
            <a:endParaRPr lang="en-GB" dirty="0"/>
          </a:p>
        </p:txBody>
      </p:sp>
    </p:spTree>
    <p:extLst>
      <p:ext uri="{BB962C8B-B14F-4D97-AF65-F5344CB8AC3E}">
        <p14:creationId xmlns:p14="http://schemas.microsoft.com/office/powerpoint/2010/main" val="2330221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45774" y="0"/>
            <a:ext cx="11900452" cy="6337644"/>
          </a:xfrm>
        </p:spPr>
        <p:txBody>
          <a:bodyPr>
            <a:normAutofit fontScale="85000" lnSpcReduction="20000"/>
          </a:bodyPr>
          <a:lstStyle/>
          <a:p>
            <a:r>
              <a:rPr lang="en-US" b="1" dirty="0">
                <a:solidFill>
                  <a:schemeClr val="tx1"/>
                </a:solidFill>
              </a:rPr>
              <a:t>Aspect 3 - General sound discrimination - body percussion</a:t>
            </a:r>
          </a:p>
          <a:p>
            <a:pPr marL="0" indent="0">
              <a:buNone/>
            </a:pPr>
            <a:r>
              <a:rPr lang="en-US" dirty="0">
                <a:solidFill>
                  <a:schemeClr val="tx1"/>
                </a:solidFill>
              </a:rPr>
              <a:t>The aim of this aspect is to develop children's awareness of sounds and rhythms. Activities include singing songs and action rhymes, listening to music and developing a sounds vocabulary.</a:t>
            </a:r>
          </a:p>
          <a:p>
            <a:r>
              <a:rPr lang="en-US" b="1" dirty="0">
                <a:solidFill>
                  <a:schemeClr val="tx1"/>
                </a:solidFill>
              </a:rPr>
              <a:t>Aspect 4 - Rhythm and rhyme</a:t>
            </a:r>
          </a:p>
          <a:p>
            <a:pPr marL="0" indent="0">
              <a:buNone/>
            </a:pPr>
            <a:r>
              <a:rPr lang="en-US" dirty="0">
                <a:solidFill>
                  <a:schemeClr val="tx1"/>
                </a:solidFill>
              </a:rPr>
              <a:t>This aspect aims to develop children's appreciation and experiences of rhythm and rhyme in speech. Activities include rhyming stories, rhyming bingo, clapping out the syllables in words and odd one out.</a:t>
            </a:r>
          </a:p>
          <a:p>
            <a:r>
              <a:rPr lang="en-US" b="1" dirty="0">
                <a:solidFill>
                  <a:schemeClr val="tx1"/>
                </a:solidFill>
              </a:rPr>
              <a:t>Aspect 5 - Alliteration</a:t>
            </a:r>
          </a:p>
          <a:p>
            <a:pPr marL="0" indent="0">
              <a:buNone/>
            </a:pPr>
            <a:r>
              <a:rPr lang="en-US" dirty="0">
                <a:solidFill>
                  <a:schemeClr val="tx1"/>
                </a:solidFill>
              </a:rPr>
              <a:t>The focus is on initial sounds of words, with activities including I-Spy type games and matching objects which begin with the same sound.</a:t>
            </a:r>
          </a:p>
          <a:p>
            <a:r>
              <a:rPr lang="en-US" b="1" dirty="0">
                <a:solidFill>
                  <a:schemeClr val="tx1"/>
                </a:solidFill>
              </a:rPr>
              <a:t>Aspect 6 - Voice sounds</a:t>
            </a:r>
          </a:p>
          <a:p>
            <a:pPr marL="0" indent="0">
              <a:buNone/>
            </a:pPr>
            <a:r>
              <a:rPr lang="en-US" dirty="0">
                <a:solidFill>
                  <a:schemeClr val="tx1"/>
                </a:solidFill>
              </a:rPr>
              <a:t>The aim is to distinguish between different vocal sounds and to begin oral blending and segmenting.</a:t>
            </a:r>
          </a:p>
          <a:p>
            <a:r>
              <a:rPr lang="en-US" b="1" dirty="0"/>
              <a:t>Aspect 7 - Oral blending and segmenting</a:t>
            </a:r>
          </a:p>
          <a:p>
            <a:pPr marL="0" indent="0">
              <a:buNone/>
            </a:pPr>
            <a:r>
              <a:rPr lang="en-US" dirty="0"/>
              <a:t>In this aspect, the main aim is to develop oral blending and segmenting skills. To </a:t>
            </a:r>
            <a:r>
              <a:rPr lang="en-US" dirty="0" err="1"/>
              <a:t>practise</a:t>
            </a:r>
            <a:r>
              <a:rPr lang="en-US" dirty="0"/>
              <a:t> oral blending, the teacher could say some sounds, such as /c/-/u/-/p/ and see whether the children can pick out a cup from a group of objects. For segmenting </a:t>
            </a:r>
            <a:r>
              <a:rPr lang="en-US" dirty="0" err="1"/>
              <a:t>practise</a:t>
            </a:r>
            <a:r>
              <a:rPr lang="en-US" dirty="0"/>
              <a:t>, the teacher could hold up an object such as a sock and ask the children which sounds they can hear in the word sock.</a:t>
            </a:r>
          </a:p>
          <a:p>
            <a:pPr marL="0" indent="0">
              <a:buNone/>
            </a:pPr>
            <a:endParaRPr lang="en-US" dirty="0"/>
          </a:p>
          <a:p>
            <a:pPr marL="0" indent="0">
              <a:buNone/>
            </a:pPr>
            <a:r>
              <a:rPr lang="en-US" dirty="0"/>
              <a:t>The activities introduced in Firm Foundations are intended to continue throughout the following phases, as lots of practice is needed before children will become confident in their phonic knowledge and skills.</a:t>
            </a:r>
          </a:p>
          <a:p>
            <a:pPr marL="0" indent="0">
              <a:buNone/>
            </a:pPr>
            <a:endParaRPr lang="en-US" dirty="0"/>
          </a:p>
          <a:p>
            <a:pPr marL="0" indent="0">
              <a:buNone/>
            </a:pPr>
            <a:endParaRPr lang="en-GB" dirty="0">
              <a:solidFill>
                <a:schemeClr val="tx1"/>
              </a:solidFill>
            </a:endParaRPr>
          </a:p>
        </p:txBody>
      </p:sp>
    </p:spTree>
    <p:extLst>
      <p:ext uri="{BB962C8B-B14F-4D97-AF65-F5344CB8AC3E}">
        <p14:creationId xmlns:p14="http://schemas.microsoft.com/office/powerpoint/2010/main" val="1458302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5BCF4-DF53-4788-8417-C538AFE0C70F}"/>
              </a:ext>
            </a:extLst>
          </p:cNvPr>
          <p:cNvSpPr>
            <a:spLocks noGrp="1"/>
          </p:cNvSpPr>
          <p:nvPr>
            <p:ph type="title"/>
          </p:nvPr>
        </p:nvSpPr>
        <p:spPr>
          <a:xfrm>
            <a:off x="1141702" y="735129"/>
            <a:ext cx="8761413" cy="706964"/>
          </a:xfrm>
        </p:spPr>
        <p:txBody>
          <a:bodyPr/>
          <a:lstStyle/>
          <a:p>
            <a:r>
              <a:rPr lang="en-GB" dirty="0"/>
              <a:t>Basics 2</a:t>
            </a:r>
          </a:p>
        </p:txBody>
      </p:sp>
      <p:pic>
        <p:nvPicPr>
          <p:cNvPr id="7" name="Picture 6">
            <a:extLst>
              <a:ext uri="{FF2B5EF4-FFF2-40B4-BE49-F238E27FC236}">
                <a16:creationId xmlns:a16="http://schemas.microsoft.com/office/drawing/2014/main" id="{11094E07-22DE-452F-BD45-9F22ABB38BD4}"/>
              </a:ext>
            </a:extLst>
          </p:cNvPr>
          <p:cNvPicPr>
            <a:picLocks noChangeAspect="1"/>
          </p:cNvPicPr>
          <p:nvPr/>
        </p:nvPicPr>
        <p:blipFill>
          <a:blip r:embed="rId2"/>
          <a:stretch>
            <a:fillRect/>
          </a:stretch>
        </p:blipFill>
        <p:spPr>
          <a:xfrm>
            <a:off x="2928730" y="1307625"/>
            <a:ext cx="8904011" cy="5066533"/>
          </a:xfrm>
          <a:prstGeom prst="rect">
            <a:avLst/>
          </a:prstGeom>
        </p:spPr>
      </p:pic>
    </p:spTree>
    <p:extLst>
      <p:ext uri="{BB962C8B-B14F-4D97-AF65-F5344CB8AC3E}">
        <p14:creationId xmlns:p14="http://schemas.microsoft.com/office/powerpoint/2010/main" val="560384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2</a:t>
            </a:r>
          </a:p>
        </p:txBody>
      </p:sp>
      <p:sp>
        <p:nvSpPr>
          <p:cNvPr id="3" name="Content Placeholder 2"/>
          <p:cNvSpPr>
            <a:spLocks noGrp="1"/>
          </p:cNvSpPr>
          <p:nvPr>
            <p:ph idx="1"/>
          </p:nvPr>
        </p:nvSpPr>
        <p:spPr>
          <a:xfrm>
            <a:off x="112643" y="1853754"/>
            <a:ext cx="11966713" cy="4317446"/>
          </a:xfrm>
        </p:spPr>
        <p:txBody>
          <a:bodyPr>
            <a:normAutofit fontScale="70000" lnSpcReduction="20000"/>
          </a:bodyPr>
          <a:lstStyle/>
          <a:p>
            <a:pPr marL="0" indent="0">
              <a:buNone/>
            </a:pPr>
            <a:r>
              <a:rPr lang="en-GB" sz="18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Children are introduced to the Basics 2, which marks the start of systematic phonic work. Grapheme-phoneme correspondence is introduced. The process of segmenting whole words and selecting letters to represent those phonemes is taught. Children learn at least one spelling for 18 of the 44 sounds of the English language and make phonetically plausible attempts in their emerging stages of spelling in their writing journey. Children will be able to read decodable books containing the Basics 2 graphemes. </a:t>
            </a:r>
            <a:endParaRPr lang="en-GB" sz="1800" dirty="0">
              <a:effectLst/>
              <a:latin typeface="Times New Roman" panose="02020603050405020304" pitchFamily="18" charset="0"/>
              <a:ea typeface="Times New Roman" panose="02020603050405020304" pitchFamily="18" charset="0"/>
            </a:endParaRPr>
          </a:p>
          <a:p>
            <a:pPr marL="0" indent="0">
              <a:buNone/>
            </a:pPr>
            <a:r>
              <a:rPr lang="en-US" dirty="0"/>
              <a:t>Letters and their sounds are introduced one at a time. A set of letters is taught each week, in the following sequence:</a:t>
            </a:r>
          </a:p>
          <a:p>
            <a:r>
              <a:rPr lang="en-US" b="1" dirty="0"/>
              <a:t>Group 1 - s a t p </a:t>
            </a:r>
          </a:p>
          <a:p>
            <a:r>
              <a:rPr lang="en-US" b="1" dirty="0"/>
              <a:t>Group 2 - </a:t>
            </a:r>
            <a:r>
              <a:rPr lang="en-US" b="1" dirty="0" err="1"/>
              <a:t>i</a:t>
            </a:r>
            <a:r>
              <a:rPr lang="en-US" b="1" dirty="0"/>
              <a:t> n m d </a:t>
            </a:r>
          </a:p>
          <a:p>
            <a:r>
              <a:rPr lang="en-US" b="1" dirty="0"/>
              <a:t>Group 3 - g o c k </a:t>
            </a:r>
          </a:p>
          <a:p>
            <a:r>
              <a:rPr lang="en-US" b="1" dirty="0"/>
              <a:t>Group 4 - ck e u r </a:t>
            </a:r>
          </a:p>
          <a:p>
            <a:r>
              <a:rPr lang="en-US" b="1" dirty="0"/>
              <a:t>Group 5 - h b f l</a:t>
            </a:r>
          </a:p>
          <a:p>
            <a:r>
              <a:rPr lang="en-US" b="1" dirty="0"/>
              <a:t>Group 6 – </a:t>
            </a:r>
            <a:r>
              <a:rPr lang="en-US" b="1" dirty="0" err="1"/>
              <a:t>ll</a:t>
            </a:r>
            <a:r>
              <a:rPr lang="en-US" b="1" dirty="0"/>
              <a:t> ff ss</a:t>
            </a:r>
          </a:p>
          <a:p>
            <a:pPr marL="0" indent="0">
              <a:buNone/>
            </a:pPr>
            <a:r>
              <a:rPr lang="en-US" dirty="0"/>
              <a:t>As soon as each set of letters is introduced, children will be encouraged to use their knowledge of the letter sounds to blend and sound out words. For example, they will learn to blend the sounds s-a-t to make the word </a:t>
            </a:r>
            <a:r>
              <a:rPr lang="en-US" b="1" dirty="0"/>
              <a:t>sat</a:t>
            </a:r>
            <a:r>
              <a:rPr lang="en-US" dirty="0"/>
              <a:t>. They will also start learning to segment words. For example, they might be asked to find the letter sounds that make the word </a:t>
            </a:r>
            <a:r>
              <a:rPr lang="en-US" b="1" dirty="0"/>
              <a:t>tap</a:t>
            </a:r>
            <a:r>
              <a:rPr lang="en-US" dirty="0"/>
              <a:t> from a small selection of magnetic letters.</a:t>
            </a:r>
          </a:p>
        </p:txBody>
      </p:sp>
    </p:spTree>
    <p:extLst>
      <p:ext uri="{BB962C8B-B14F-4D97-AF65-F5344CB8AC3E}">
        <p14:creationId xmlns:p14="http://schemas.microsoft.com/office/powerpoint/2010/main" val="1410232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666" y="124406"/>
            <a:ext cx="9603275" cy="1049235"/>
          </a:xfrm>
        </p:spPr>
        <p:txBody>
          <a:bodyPr/>
          <a:lstStyle/>
          <a:p>
            <a:r>
              <a:rPr lang="en-GB" dirty="0"/>
              <a:t>Basics 2 HFW &amp; Tricky Words</a:t>
            </a:r>
          </a:p>
        </p:txBody>
      </p:sp>
      <p:sp>
        <p:nvSpPr>
          <p:cNvPr id="8" name="Rectangle 7"/>
          <p:cNvSpPr/>
          <p:nvPr/>
        </p:nvSpPr>
        <p:spPr>
          <a:xfrm>
            <a:off x="467612" y="783146"/>
            <a:ext cx="10786892" cy="923330"/>
          </a:xfrm>
          <a:prstGeom prst="rect">
            <a:avLst/>
          </a:prstGeom>
        </p:spPr>
        <p:txBody>
          <a:bodyPr wrap="square">
            <a:spAutoFit/>
          </a:bodyPr>
          <a:lstStyle/>
          <a:p>
            <a:r>
              <a:rPr lang="en-GB" dirty="0"/>
              <a:t>There are 45 high frequency words children are expected to be able to sight read by the end of the Reception Year. These are a mix of decodable words and common exception words (those tricky words children have to be able to see and say as they can’t be read phonetically!)</a:t>
            </a:r>
          </a:p>
        </p:txBody>
      </p:sp>
      <p:pic>
        <p:nvPicPr>
          <p:cNvPr id="4" name="Picture 3">
            <a:extLst>
              <a:ext uri="{FF2B5EF4-FFF2-40B4-BE49-F238E27FC236}">
                <a16:creationId xmlns:a16="http://schemas.microsoft.com/office/drawing/2014/main" id="{27C99695-00C1-4ECF-A793-539F3F0765E1}"/>
              </a:ext>
            </a:extLst>
          </p:cNvPr>
          <p:cNvPicPr>
            <a:picLocks noChangeAspect="1"/>
          </p:cNvPicPr>
          <p:nvPr/>
        </p:nvPicPr>
        <p:blipFill>
          <a:blip r:embed="rId2"/>
          <a:stretch>
            <a:fillRect/>
          </a:stretch>
        </p:blipFill>
        <p:spPr>
          <a:xfrm>
            <a:off x="467612" y="2281815"/>
            <a:ext cx="5363943" cy="2913812"/>
          </a:xfrm>
          <a:prstGeom prst="rect">
            <a:avLst/>
          </a:prstGeom>
        </p:spPr>
      </p:pic>
      <p:sp>
        <p:nvSpPr>
          <p:cNvPr id="9" name="TextBox 8">
            <a:extLst>
              <a:ext uri="{FF2B5EF4-FFF2-40B4-BE49-F238E27FC236}">
                <a16:creationId xmlns:a16="http://schemas.microsoft.com/office/drawing/2014/main" id="{553D029E-1A37-4AC3-8730-7A14117EE9E0}"/>
              </a:ext>
            </a:extLst>
          </p:cNvPr>
          <p:cNvSpPr txBox="1"/>
          <p:nvPr/>
        </p:nvSpPr>
        <p:spPr>
          <a:xfrm>
            <a:off x="6089374" y="2365216"/>
            <a:ext cx="6102626" cy="671209"/>
          </a:xfrm>
          <a:prstGeom prst="rect">
            <a:avLst/>
          </a:prstGeom>
          <a:noFill/>
        </p:spPr>
        <p:txBody>
          <a:bodyPr wrap="square">
            <a:spAutoFit/>
          </a:bodyPr>
          <a:lstStyle/>
          <a:p>
            <a:pPr>
              <a:lnSpc>
                <a:spcPct val="107000"/>
              </a:lnSpc>
              <a:spcAft>
                <a:spcPts val="800"/>
              </a:spcAft>
            </a:pPr>
            <a:r>
              <a:rPr lang="en-GB" sz="1800" b="1" dirty="0">
                <a:effectLst/>
                <a:latin typeface="Twinkl" pitchFamily="2" charset="0"/>
                <a:ea typeface="Calibri" panose="020F0502020204030204" pitchFamily="34" charset="0"/>
                <a:cs typeface="Times New Roman" panose="02020603050405020304" pitchFamily="18" charset="0"/>
              </a:rPr>
              <a:t>HFW’s</a:t>
            </a:r>
            <a:r>
              <a:rPr lang="en-GB" sz="1800" dirty="0">
                <a:effectLst/>
                <a:latin typeface="Twinkl" pitchFamily="2" charset="0"/>
                <a:ea typeface="Calibri" panose="020F0502020204030204" pitchFamily="34" charset="0"/>
                <a:cs typeface="Times New Roman" panose="02020603050405020304" pitchFamily="18" charset="0"/>
              </a:rPr>
              <a:t>: a, dad, mum, big, it, at, on, up, back, if, but, him, had, in, got, an, can, off, not, get, and.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8232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3 Sounds</a:t>
            </a:r>
          </a:p>
        </p:txBody>
      </p:sp>
      <p:pic>
        <p:nvPicPr>
          <p:cNvPr id="4" name="Picture 3">
            <a:extLst>
              <a:ext uri="{FF2B5EF4-FFF2-40B4-BE49-F238E27FC236}">
                <a16:creationId xmlns:a16="http://schemas.microsoft.com/office/drawing/2014/main" id="{337CAA13-2386-481A-AB29-F17518DE4A92}"/>
              </a:ext>
            </a:extLst>
          </p:cNvPr>
          <p:cNvPicPr>
            <a:picLocks noChangeAspect="1"/>
          </p:cNvPicPr>
          <p:nvPr/>
        </p:nvPicPr>
        <p:blipFill>
          <a:blip r:embed="rId2"/>
          <a:stretch>
            <a:fillRect/>
          </a:stretch>
        </p:blipFill>
        <p:spPr>
          <a:xfrm>
            <a:off x="2703443" y="1751034"/>
            <a:ext cx="8934657" cy="4910116"/>
          </a:xfrm>
          <a:prstGeom prst="rect">
            <a:avLst/>
          </a:prstGeom>
        </p:spPr>
      </p:pic>
    </p:spTree>
    <p:extLst>
      <p:ext uri="{BB962C8B-B14F-4D97-AF65-F5344CB8AC3E}">
        <p14:creationId xmlns:p14="http://schemas.microsoft.com/office/powerpoint/2010/main" val="947942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3</a:t>
            </a:r>
          </a:p>
        </p:txBody>
      </p:sp>
      <p:sp>
        <p:nvSpPr>
          <p:cNvPr id="3" name="Content Placeholder 2"/>
          <p:cNvSpPr>
            <a:spLocks noGrp="1"/>
          </p:cNvSpPr>
          <p:nvPr>
            <p:ph idx="1"/>
          </p:nvPr>
        </p:nvSpPr>
        <p:spPr>
          <a:xfrm>
            <a:off x="159025" y="1954143"/>
            <a:ext cx="11661913" cy="4099338"/>
          </a:xfrm>
        </p:spPr>
        <p:txBody>
          <a:bodyPr>
            <a:normAutofit fontScale="85000" lnSpcReduction="20000"/>
          </a:bodyPr>
          <a:lstStyle/>
          <a:p>
            <a:pPr marL="0" indent="0" fontAlgn="t">
              <a:buNone/>
            </a:pPr>
            <a:r>
              <a:rPr lang="en-GB" sz="18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The Basics 3 completes the teaching of the alphabet and then moves on to cover sounds represented by more than one letter, learning one representation for each of the 44 phonemes. At this stage just one grapheme (spelling) is given for each phoneme. Children will make phonetically plausible attempts in their early stages of spelling in their writing journey. Children will be able to read decodable books containing the Basics 2 and 3 graphemes.</a:t>
            </a:r>
            <a:endParaRPr lang="en-GB" sz="1800" dirty="0">
              <a:effectLst/>
              <a:latin typeface="Times New Roman" panose="02020603050405020304" pitchFamily="18" charset="0"/>
              <a:ea typeface="Times New Roman" panose="02020603050405020304" pitchFamily="18" charset="0"/>
            </a:endParaRPr>
          </a:p>
          <a:p>
            <a:r>
              <a:rPr lang="en-US" b="1" dirty="0"/>
              <a:t>Group 1 - j v w x </a:t>
            </a:r>
          </a:p>
          <a:p>
            <a:r>
              <a:rPr lang="en-US" b="1" dirty="0"/>
              <a:t>Group 2 - y z, </a:t>
            </a:r>
            <a:r>
              <a:rPr lang="en-US" b="1" dirty="0" err="1"/>
              <a:t>zz</a:t>
            </a:r>
            <a:r>
              <a:rPr lang="en-US" b="1" dirty="0"/>
              <a:t> </a:t>
            </a:r>
            <a:r>
              <a:rPr lang="en-US" b="1" dirty="0" err="1"/>
              <a:t>qu</a:t>
            </a:r>
            <a:endParaRPr lang="en-US" b="1" dirty="0"/>
          </a:p>
          <a:p>
            <a:r>
              <a:rPr lang="en-US" b="1" dirty="0"/>
              <a:t>Group 3 – </a:t>
            </a:r>
            <a:r>
              <a:rPr lang="en-US" b="1" dirty="0" err="1"/>
              <a:t>ch</a:t>
            </a:r>
            <a:r>
              <a:rPr lang="en-US" b="1" dirty="0"/>
              <a:t> </a:t>
            </a:r>
            <a:r>
              <a:rPr lang="en-US" b="1" dirty="0" err="1"/>
              <a:t>sh</a:t>
            </a:r>
            <a:r>
              <a:rPr lang="en-US" b="1" dirty="0"/>
              <a:t> </a:t>
            </a:r>
            <a:r>
              <a:rPr lang="en-US" b="1" dirty="0" err="1"/>
              <a:t>th</a:t>
            </a:r>
            <a:r>
              <a:rPr lang="en-US" b="1" dirty="0"/>
              <a:t> ng</a:t>
            </a:r>
          </a:p>
          <a:p>
            <a:r>
              <a:rPr lang="en-US" b="1" dirty="0"/>
              <a:t>Group 4 - ai, </a:t>
            </a:r>
            <a:r>
              <a:rPr lang="en-US" b="1" dirty="0" err="1"/>
              <a:t>ee</a:t>
            </a:r>
            <a:r>
              <a:rPr lang="en-US" b="1" dirty="0"/>
              <a:t>, </a:t>
            </a:r>
            <a:r>
              <a:rPr lang="en-US" b="1" dirty="0" err="1"/>
              <a:t>igh</a:t>
            </a:r>
            <a:r>
              <a:rPr lang="en-US" b="1" dirty="0"/>
              <a:t>, </a:t>
            </a:r>
            <a:r>
              <a:rPr lang="en-US" b="1" dirty="0" err="1"/>
              <a:t>oa</a:t>
            </a:r>
            <a:endParaRPr lang="en-US" b="1" dirty="0"/>
          </a:p>
          <a:p>
            <a:r>
              <a:rPr lang="en-US" b="1" dirty="0"/>
              <a:t>Group 5 – </a:t>
            </a:r>
            <a:r>
              <a:rPr lang="en-US" b="1" dirty="0" err="1"/>
              <a:t>oo</a:t>
            </a:r>
            <a:r>
              <a:rPr lang="en-US" b="1" dirty="0"/>
              <a:t> </a:t>
            </a:r>
            <a:r>
              <a:rPr lang="en-US" b="1" dirty="0" err="1"/>
              <a:t>oo</a:t>
            </a:r>
            <a:r>
              <a:rPr lang="en-US" b="1" dirty="0"/>
              <a:t> </a:t>
            </a:r>
            <a:r>
              <a:rPr lang="en-US" b="1" dirty="0" err="1"/>
              <a:t>ar</a:t>
            </a:r>
            <a:r>
              <a:rPr lang="en-US" b="1" dirty="0"/>
              <a:t> or</a:t>
            </a:r>
          </a:p>
          <a:p>
            <a:r>
              <a:rPr lang="en-US" b="1" dirty="0"/>
              <a:t>Group 6 - </a:t>
            </a:r>
            <a:r>
              <a:rPr lang="en-US" b="1" dirty="0" err="1"/>
              <a:t>ur</a:t>
            </a:r>
            <a:r>
              <a:rPr lang="en-US" b="1" dirty="0"/>
              <a:t> ow oi er</a:t>
            </a:r>
          </a:p>
          <a:p>
            <a:r>
              <a:rPr lang="en-US" b="1" dirty="0"/>
              <a:t>Group 7 – </a:t>
            </a:r>
            <a:r>
              <a:rPr lang="en-US" b="1" dirty="0" err="1"/>
              <a:t>ure</a:t>
            </a:r>
            <a:r>
              <a:rPr lang="en-US" b="1" dirty="0"/>
              <a:t> ear air</a:t>
            </a:r>
          </a:p>
          <a:p>
            <a:r>
              <a:rPr lang="en-US" dirty="0"/>
              <a:t>During Basics 3, children will also learn the letter names, although they will continue to use the sounds when decoding words.</a:t>
            </a:r>
            <a:endParaRPr lang="en-GB" dirty="0"/>
          </a:p>
        </p:txBody>
      </p:sp>
    </p:spTree>
    <p:extLst>
      <p:ext uri="{BB962C8B-B14F-4D97-AF65-F5344CB8AC3E}">
        <p14:creationId xmlns:p14="http://schemas.microsoft.com/office/powerpoint/2010/main" val="1533899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3 HFW &amp; Tricky Words</a:t>
            </a:r>
          </a:p>
        </p:txBody>
      </p:sp>
      <p:pic>
        <p:nvPicPr>
          <p:cNvPr id="6" name="Picture 5">
            <a:extLst>
              <a:ext uri="{FF2B5EF4-FFF2-40B4-BE49-F238E27FC236}">
                <a16:creationId xmlns:a16="http://schemas.microsoft.com/office/drawing/2014/main" id="{5EA017FD-E8D6-4700-B6AA-3B1151005641}"/>
              </a:ext>
            </a:extLst>
          </p:cNvPr>
          <p:cNvPicPr>
            <a:picLocks noChangeAspect="1"/>
          </p:cNvPicPr>
          <p:nvPr/>
        </p:nvPicPr>
        <p:blipFill>
          <a:blip r:embed="rId2"/>
          <a:stretch>
            <a:fillRect/>
          </a:stretch>
        </p:blipFill>
        <p:spPr>
          <a:xfrm>
            <a:off x="111287" y="1988255"/>
            <a:ext cx="5782428" cy="3230692"/>
          </a:xfrm>
          <a:prstGeom prst="rect">
            <a:avLst/>
          </a:prstGeom>
        </p:spPr>
      </p:pic>
      <p:sp>
        <p:nvSpPr>
          <p:cNvPr id="10" name="TextBox 9">
            <a:extLst>
              <a:ext uri="{FF2B5EF4-FFF2-40B4-BE49-F238E27FC236}">
                <a16:creationId xmlns:a16="http://schemas.microsoft.com/office/drawing/2014/main" id="{A486D5C0-581B-46CE-9F8B-D07E9071CEDF}"/>
              </a:ext>
            </a:extLst>
          </p:cNvPr>
          <p:cNvSpPr txBox="1"/>
          <p:nvPr/>
        </p:nvSpPr>
        <p:spPr>
          <a:xfrm>
            <a:off x="7729330" y="2248570"/>
            <a:ext cx="3813313" cy="967573"/>
          </a:xfrm>
          <a:prstGeom prst="rect">
            <a:avLst/>
          </a:prstGeom>
          <a:noFill/>
        </p:spPr>
        <p:txBody>
          <a:bodyPr wrap="square">
            <a:spAutoFit/>
          </a:bodyPr>
          <a:lstStyle/>
          <a:p>
            <a:pPr>
              <a:lnSpc>
                <a:spcPct val="107000"/>
              </a:lnSpc>
              <a:spcAft>
                <a:spcPts val="800"/>
              </a:spcAft>
            </a:pPr>
            <a:r>
              <a:rPr lang="en-GB" sz="1800" b="1" dirty="0">
                <a:effectLst/>
                <a:latin typeface="Twinkl" pitchFamily="2" charset="0"/>
                <a:ea typeface="Calibri" panose="020F0502020204030204" pitchFamily="34" charset="0"/>
                <a:cs typeface="Times New Roman" panose="02020603050405020304" pitchFamily="18" charset="0"/>
              </a:rPr>
              <a:t>HFW’s: </a:t>
            </a:r>
            <a:r>
              <a:rPr lang="en-GB" sz="1800" dirty="0">
                <a:effectLst/>
                <a:latin typeface="Twinkl" pitchFamily="2" charset="0"/>
                <a:ea typeface="Calibri" panose="020F0502020204030204" pitchFamily="34" charset="0"/>
                <a:cs typeface="Times New Roman" panose="02020603050405020304" pitchFamily="18" charset="0"/>
              </a:rPr>
              <a:t>will, that, then, now,</a:t>
            </a:r>
            <a:r>
              <a:rPr lang="en-GB" sz="1800" b="1" dirty="0">
                <a:effectLst/>
                <a:latin typeface="Twinkl" pitchFamily="2" charset="0"/>
                <a:ea typeface="Calibri" panose="020F0502020204030204" pitchFamily="34" charset="0"/>
                <a:cs typeface="Times New Roman" panose="02020603050405020304" pitchFamily="18" charset="0"/>
              </a:rPr>
              <a:t> </a:t>
            </a:r>
            <a:r>
              <a:rPr lang="en-GB" sz="1800" dirty="0">
                <a:effectLst/>
                <a:latin typeface="Twinkl" pitchFamily="2" charset="0"/>
                <a:ea typeface="Calibri" panose="020F0502020204030204" pitchFamily="34" charset="0"/>
                <a:cs typeface="Times New Roman" panose="02020603050405020304" pitchFamily="18" charset="0"/>
              </a:rPr>
              <a:t>this, with, for, them, down, see, too, look.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F82C109D-0BA0-4372-8629-6D8846AE81A1}"/>
              </a:ext>
            </a:extLst>
          </p:cNvPr>
          <p:cNvPicPr>
            <a:picLocks noChangeAspect="1"/>
          </p:cNvPicPr>
          <p:nvPr/>
        </p:nvPicPr>
        <p:blipFill>
          <a:blip r:embed="rId3"/>
          <a:stretch>
            <a:fillRect/>
          </a:stretch>
        </p:blipFill>
        <p:spPr>
          <a:xfrm>
            <a:off x="6096000" y="3428999"/>
            <a:ext cx="5867169" cy="3230693"/>
          </a:xfrm>
          <a:prstGeom prst="rect">
            <a:avLst/>
          </a:prstGeom>
        </p:spPr>
      </p:pic>
    </p:spTree>
    <p:extLst>
      <p:ext uri="{BB962C8B-B14F-4D97-AF65-F5344CB8AC3E}">
        <p14:creationId xmlns:p14="http://schemas.microsoft.com/office/powerpoint/2010/main" val="2945914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944" y="406954"/>
            <a:ext cx="9603275" cy="1049235"/>
          </a:xfrm>
        </p:spPr>
        <p:txBody>
          <a:bodyPr/>
          <a:lstStyle/>
          <a:p>
            <a:r>
              <a:rPr lang="en-GB" dirty="0"/>
              <a:t>Basics 4</a:t>
            </a:r>
          </a:p>
        </p:txBody>
      </p:sp>
      <p:sp>
        <p:nvSpPr>
          <p:cNvPr id="3" name="Content Placeholder 2"/>
          <p:cNvSpPr>
            <a:spLocks noGrp="1"/>
          </p:cNvSpPr>
          <p:nvPr>
            <p:ph idx="1"/>
          </p:nvPr>
        </p:nvSpPr>
        <p:spPr>
          <a:xfrm>
            <a:off x="629943" y="1901876"/>
            <a:ext cx="11310265" cy="4061602"/>
          </a:xfrm>
        </p:spPr>
        <p:txBody>
          <a:bodyPr>
            <a:noAutofit/>
          </a:bodyPr>
          <a:lstStyle/>
          <a:p>
            <a:r>
              <a:rPr lang="en-US" dirty="0">
                <a:latin typeface="Twinkl Cursive Looped" panose="02000000000000000000" pitchFamily="2" charset="0"/>
              </a:rPr>
              <a:t>When children start Basics 4, they will know a grapheme for each of the 42 phonemes. They will be able to blend phonemes to read CVC (consonant-vowel-consonant) words and segment in order to spell them.</a:t>
            </a:r>
          </a:p>
          <a:p>
            <a:r>
              <a:rPr lang="en-US" dirty="0">
                <a:latin typeface="Twinkl Cursive Looped" panose="02000000000000000000" pitchFamily="2" charset="0"/>
              </a:rPr>
              <a:t>Children will also have begun reading straightforward two-syllable words and simple captions, as well as reading and spelling some tricky words.</a:t>
            </a:r>
          </a:p>
          <a:p>
            <a:r>
              <a:rPr lang="en-US" dirty="0">
                <a:latin typeface="Twinkl Cursive Looped" panose="02000000000000000000" pitchFamily="2" charset="0"/>
              </a:rPr>
              <a:t>In Basics 4, no new graphemes are introduced. T</a:t>
            </a:r>
            <a:r>
              <a:rPr lang="en-GB"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hey start to read and spell words containing adjacent consonants and four to six sounds. They will be able to read, spell and write CVC, CVCC, CCVC, CCVCC, CCCVC words (C = consonant, V = vowel), read decodable texts containing the Basics 2 and 3 graphemes with adjacent consonants and make phonetically plausible attempts in their evolving stages of spelling in their writing journey.</a:t>
            </a:r>
            <a:endParaRPr lang="en-GB" dirty="0">
              <a:effectLst/>
              <a:latin typeface="Twinkl Cursive Looped" panose="02000000000000000000" pitchFamily="2" charset="0"/>
              <a:ea typeface="Times New Roman" panose="02020603050405020304" pitchFamily="18" charset="0"/>
            </a:endParaRPr>
          </a:p>
          <a:p>
            <a:endParaRPr lang="en-US" dirty="0">
              <a:latin typeface="Twinkl Cursive Looped" panose="02000000000000000000" pitchFamily="2" charset="0"/>
            </a:endParaRPr>
          </a:p>
        </p:txBody>
      </p:sp>
      <p:pic>
        <p:nvPicPr>
          <p:cNvPr id="5" name="Picture 4">
            <a:extLst>
              <a:ext uri="{FF2B5EF4-FFF2-40B4-BE49-F238E27FC236}">
                <a16:creationId xmlns:a16="http://schemas.microsoft.com/office/drawing/2014/main" id="{7B3732CF-0FD1-4A3A-8DCB-21DA6C781082}"/>
              </a:ext>
            </a:extLst>
          </p:cNvPr>
          <p:cNvPicPr>
            <a:picLocks noChangeAspect="1"/>
          </p:cNvPicPr>
          <p:nvPr/>
        </p:nvPicPr>
        <p:blipFill>
          <a:blip r:embed="rId2"/>
          <a:stretch>
            <a:fillRect/>
          </a:stretch>
        </p:blipFill>
        <p:spPr>
          <a:xfrm>
            <a:off x="8759687" y="0"/>
            <a:ext cx="3180521" cy="1751073"/>
          </a:xfrm>
          <a:prstGeom prst="rect">
            <a:avLst/>
          </a:prstGeom>
        </p:spPr>
      </p:pic>
    </p:spTree>
    <p:extLst>
      <p:ext uri="{BB962C8B-B14F-4D97-AF65-F5344CB8AC3E}">
        <p14:creationId xmlns:p14="http://schemas.microsoft.com/office/powerpoint/2010/main" val="41978976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4 HFW &amp; Tricky Words</a:t>
            </a:r>
          </a:p>
        </p:txBody>
      </p:sp>
      <p:sp>
        <p:nvSpPr>
          <p:cNvPr id="10" name="TextBox 9">
            <a:extLst>
              <a:ext uri="{FF2B5EF4-FFF2-40B4-BE49-F238E27FC236}">
                <a16:creationId xmlns:a16="http://schemas.microsoft.com/office/drawing/2014/main" id="{BDEFE0F7-6766-43B2-9C29-1837068FE497}"/>
              </a:ext>
            </a:extLst>
          </p:cNvPr>
          <p:cNvSpPr txBox="1"/>
          <p:nvPr/>
        </p:nvSpPr>
        <p:spPr>
          <a:xfrm>
            <a:off x="7583556" y="2250977"/>
            <a:ext cx="3959087" cy="671209"/>
          </a:xfrm>
          <a:prstGeom prst="rect">
            <a:avLst/>
          </a:prstGeom>
          <a:noFill/>
        </p:spPr>
        <p:txBody>
          <a:bodyPr wrap="square">
            <a:spAutoFit/>
          </a:bodyPr>
          <a:lstStyle/>
          <a:p>
            <a:pPr>
              <a:lnSpc>
                <a:spcPct val="107000"/>
              </a:lnSpc>
              <a:spcAft>
                <a:spcPts val="800"/>
              </a:spcAft>
            </a:pPr>
            <a:r>
              <a:rPr lang="en-GB" sz="1800" b="1" dirty="0">
                <a:effectLst/>
                <a:latin typeface="Twinkl" pitchFamily="2" charset="0"/>
                <a:ea typeface="Calibri" panose="020F0502020204030204" pitchFamily="34" charset="0"/>
                <a:cs typeface="Times New Roman" panose="02020603050405020304" pitchFamily="18" charset="0"/>
              </a:rPr>
              <a:t>HFW’s: </a:t>
            </a:r>
            <a:r>
              <a:rPr lang="en-GB" sz="1800" dirty="0">
                <a:effectLst/>
                <a:latin typeface="Twinkl" pitchFamily="2" charset="0"/>
                <a:ea typeface="Calibri" panose="020F0502020204030204" pitchFamily="34" charset="0"/>
                <a:cs typeface="Times New Roman" panose="02020603050405020304" pitchFamily="18" charset="0"/>
              </a:rPr>
              <a:t>went, from, children, it’s, just, help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9400D272-EACA-4707-BFCB-E7B595C54844}"/>
              </a:ext>
            </a:extLst>
          </p:cNvPr>
          <p:cNvPicPr>
            <a:picLocks noChangeAspect="1"/>
          </p:cNvPicPr>
          <p:nvPr/>
        </p:nvPicPr>
        <p:blipFill>
          <a:blip r:embed="rId2"/>
          <a:stretch>
            <a:fillRect/>
          </a:stretch>
        </p:blipFill>
        <p:spPr>
          <a:xfrm>
            <a:off x="356153" y="1939975"/>
            <a:ext cx="7041397" cy="3950390"/>
          </a:xfrm>
          <a:prstGeom prst="rect">
            <a:avLst/>
          </a:prstGeom>
        </p:spPr>
      </p:pic>
    </p:spTree>
    <p:extLst>
      <p:ext uri="{BB962C8B-B14F-4D97-AF65-F5344CB8AC3E}">
        <p14:creationId xmlns:p14="http://schemas.microsoft.com/office/powerpoint/2010/main" val="39145716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Basics 5</a:t>
            </a:r>
          </a:p>
        </p:txBody>
      </p:sp>
      <p:sp>
        <p:nvSpPr>
          <p:cNvPr id="3" name="Content Placeholder 2"/>
          <p:cNvSpPr>
            <a:spLocks noGrp="1"/>
          </p:cNvSpPr>
          <p:nvPr>
            <p:ph idx="1"/>
          </p:nvPr>
        </p:nvSpPr>
        <p:spPr/>
        <p:txBody>
          <a:bodyPr>
            <a:normAutofit fontScale="92500" lnSpcReduction="10000"/>
          </a:bodyPr>
          <a:lstStyle/>
          <a:p>
            <a:r>
              <a:rPr lang="en-US" dirty="0"/>
              <a:t>Children entering Basics Five will already be able to read and spell words with adjacent consonants, such as trap, string and flask. They will also be able to read and spell some polysyllabic words.</a:t>
            </a:r>
          </a:p>
          <a:p>
            <a:r>
              <a:rPr lang="en-US" dirty="0"/>
              <a:t>In Basics Five, children will learn more graphemes and phonemes. For example, they already know </a:t>
            </a:r>
            <a:r>
              <a:rPr lang="en-US" dirty="0" err="1"/>
              <a:t>ai</a:t>
            </a:r>
            <a:r>
              <a:rPr lang="en-US" dirty="0"/>
              <a:t> as in rain, but now they will be introduced to ay as in day and a-e as in make.</a:t>
            </a:r>
          </a:p>
          <a:p>
            <a:r>
              <a:rPr lang="en-US" dirty="0"/>
              <a:t>Alternative pronunciations for graphemes will also be introduced, e.g. </a:t>
            </a:r>
            <a:r>
              <a:rPr lang="en-US" dirty="0" err="1"/>
              <a:t>ea</a:t>
            </a:r>
            <a:r>
              <a:rPr lang="en-US" dirty="0"/>
              <a:t> in tea, head and break.</a:t>
            </a:r>
          </a:p>
          <a:p>
            <a:r>
              <a:rPr lang="en-US" dirty="0"/>
              <a:t>With practice, speed at </a:t>
            </a:r>
            <a:r>
              <a:rPr lang="en-US" dirty="0" err="1"/>
              <a:t>recognising</a:t>
            </a:r>
            <a:r>
              <a:rPr lang="en-US" dirty="0"/>
              <a:t> and blending graphemes will improve. Word and spelling knowledge will be worked on extensively.</a:t>
            </a:r>
          </a:p>
          <a:p>
            <a:endParaRPr lang="en-GB" dirty="0"/>
          </a:p>
        </p:txBody>
      </p:sp>
    </p:spTree>
    <p:extLst>
      <p:ext uri="{BB962C8B-B14F-4D97-AF65-F5344CB8AC3E}">
        <p14:creationId xmlns:p14="http://schemas.microsoft.com/office/powerpoint/2010/main" val="1699407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664322-CF10-4B15-A94C-6A0A84DE598A}"/>
              </a:ext>
            </a:extLst>
          </p:cNvPr>
          <p:cNvSpPr txBox="1"/>
          <p:nvPr/>
        </p:nvSpPr>
        <p:spPr>
          <a:xfrm>
            <a:off x="609599" y="132520"/>
            <a:ext cx="11211339" cy="6001643"/>
          </a:xfrm>
          <a:prstGeom prst="rect">
            <a:avLst/>
          </a:prstGeom>
          <a:noFill/>
        </p:spPr>
        <p:txBody>
          <a:bodyPr wrap="square">
            <a:spAutoFit/>
          </a:bodyPr>
          <a:lstStyle/>
          <a:p>
            <a:pPr fontAlgn="t"/>
            <a:r>
              <a:rPr lang="en-GB" sz="32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Within the Higher Levels 5 Choose to Use and Switch it Spell it, pupils progress to learning that there are more than one spelling for a sound they can hear in a word. Children learn about split digraphs, alternative pronunciations of the same grapheme, and alternative representations of the same phoneme. </a:t>
            </a:r>
          </a:p>
          <a:p>
            <a:pPr fontAlgn="t"/>
            <a:r>
              <a:rPr lang="en-GB" sz="32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They will be able to read, spell and write the 44 sounds in the English language, switch spellings and sounds for alternative pronunciations, read decodable texts containing the Basics to Higher Levels spellings including adjacent consonants and make more accurate attempts in their further stages of spelling in their writing journey.</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72470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1: Choose to Use</a:t>
            </a:r>
          </a:p>
        </p:txBody>
      </p:sp>
      <p:pic>
        <p:nvPicPr>
          <p:cNvPr id="5" name="Picture 4">
            <a:extLst>
              <a:ext uri="{FF2B5EF4-FFF2-40B4-BE49-F238E27FC236}">
                <a16:creationId xmlns:a16="http://schemas.microsoft.com/office/drawing/2014/main" id="{27AB619B-10DE-47E1-8B94-C3D179621B2C}"/>
              </a:ext>
            </a:extLst>
          </p:cNvPr>
          <p:cNvPicPr>
            <a:picLocks noChangeAspect="1"/>
          </p:cNvPicPr>
          <p:nvPr/>
        </p:nvPicPr>
        <p:blipFill>
          <a:blip r:embed="rId2"/>
          <a:stretch>
            <a:fillRect/>
          </a:stretch>
        </p:blipFill>
        <p:spPr>
          <a:xfrm>
            <a:off x="1266825" y="695325"/>
            <a:ext cx="9658350" cy="5467350"/>
          </a:xfrm>
          <a:prstGeom prst="rect">
            <a:avLst/>
          </a:prstGeom>
        </p:spPr>
      </p:pic>
    </p:spTree>
    <p:extLst>
      <p:ext uri="{BB962C8B-B14F-4D97-AF65-F5344CB8AC3E}">
        <p14:creationId xmlns:p14="http://schemas.microsoft.com/office/powerpoint/2010/main" val="29020634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7C2528-098A-46DA-8365-FFB93461C7FB}"/>
              </a:ext>
            </a:extLst>
          </p:cNvPr>
          <p:cNvPicPr>
            <a:picLocks noChangeAspect="1"/>
          </p:cNvPicPr>
          <p:nvPr/>
        </p:nvPicPr>
        <p:blipFill>
          <a:blip r:embed="rId2"/>
          <a:stretch>
            <a:fillRect/>
          </a:stretch>
        </p:blipFill>
        <p:spPr>
          <a:xfrm>
            <a:off x="1276350" y="704850"/>
            <a:ext cx="9639300" cy="5448300"/>
          </a:xfrm>
          <a:prstGeom prst="rect">
            <a:avLst/>
          </a:prstGeom>
        </p:spPr>
      </p:pic>
    </p:spTree>
    <p:extLst>
      <p:ext uri="{BB962C8B-B14F-4D97-AF65-F5344CB8AC3E}">
        <p14:creationId xmlns:p14="http://schemas.microsoft.com/office/powerpoint/2010/main" val="23066861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BAsics</a:t>
            </a:r>
            <a:r>
              <a:rPr lang="en-GB" dirty="0"/>
              <a:t> 5 HFW</a:t>
            </a:r>
          </a:p>
        </p:txBody>
      </p:sp>
      <p:sp>
        <p:nvSpPr>
          <p:cNvPr id="8" name="TextBox 7">
            <a:extLst>
              <a:ext uri="{FF2B5EF4-FFF2-40B4-BE49-F238E27FC236}">
                <a16:creationId xmlns:a16="http://schemas.microsoft.com/office/drawing/2014/main" id="{17246BE1-45FB-4FC4-A6C4-0A163FC7BC1B}"/>
              </a:ext>
            </a:extLst>
          </p:cNvPr>
          <p:cNvSpPr txBox="1"/>
          <p:nvPr/>
        </p:nvSpPr>
        <p:spPr>
          <a:xfrm>
            <a:off x="7938052" y="2126987"/>
            <a:ext cx="3856382" cy="967573"/>
          </a:xfrm>
          <a:prstGeom prst="rect">
            <a:avLst/>
          </a:prstGeom>
          <a:noFill/>
        </p:spPr>
        <p:txBody>
          <a:bodyPr wrap="square">
            <a:spAutoFit/>
          </a:bodyPr>
          <a:lstStyle/>
          <a:p>
            <a:pPr>
              <a:lnSpc>
                <a:spcPct val="107000"/>
              </a:lnSpc>
              <a:spcAft>
                <a:spcPts val="800"/>
              </a:spcAft>
            </a:pPr>
            <a:r>
              <a:rPr lang="en-GB" sz="1800" b="1" dirty="0">
                <a:effectLst/>
                <a:latin typeface="Twinkl" pitchFamily="2" charset="0"/>
                <a:ea typeface="Calibri" panose="020F0502020204030204" pitchFamily="34" charset="0"/>
                <a:cs typeface="Times New Roman" panose="02020603050405020304" pitchFamily="18" charset="0"/>
              </a:rPr>
              <a:t>HFW’s: </a:t>
            </a:r>
            <a:r>
              <a:rPr lang="en-GB" sz="1800" dirty="0">
                <a:effectLst/>
                <a:latin typeface="Twinkl" pitchFamily="2" charset="0"/>
                <a:ea typeface="Calibri" panose="020F0502020204030204" pitchFamily="34" charset="0"/>
                <a:cs typeface="Times New Roman" panose="02020603050405020304" pitchFamily="18" charset="0"/>
              </a:rPr>
              <a:t>made, came, saw, don’t, very, make, put, old, I’m, about, time, 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24F5C935-C5F2-4342-B31E-1F7C6E97F39A}"/>
              </a:ext>
            </a:extLst>
          </p:cNvPr>
          <p:cNvPicPr>
            <a:picLocks noChangeAspect="1"/>
          </p:cNvPicPr>
          <p:nvPr/>
        </p:nvPicPr>
        <p:blipFill>
          <a:blip r:embed="rId2"/>
          <a:stretch>
            <a:fillRect/>
          </a:stretch>
        </p:blipFill>
        <p:spPr>
          <a:xfrm>
            <a:off x="299509" y="1999836"/>
            <a:ext cx="5796491" cy="3274529"/>
          </a:xfrm>
          <a:prstGeom prst="rect">
            <a:avLst/>
          </a:prstGeom>
        </p:spPr>
      </p:pic>
      <p:pic>
        <p:nvPicPr>
          <p:cNvPr id="10" name="Picture 9">
            <a:extLst>
              <a:ext uri="{FF2B5EF4-FFF2-40B4-BE49-F238E27FC236}">
                <a16:creationId xmlns:a16="http://schemas.microsoft.com/office/drawing/2014/main" id="{887FC27B-55DA-4040-ACDF-D609A8D46181}"/>
              </a:ext>
            </a:extLst>
          </p:cNvPr>
          <p:cNvPicPr>
            <a:picLocks noChangeAspect="1"/>
          </p:cNvPicPr>
          <p:nvPr/>
        </p:nvPicPr>
        <p:blipFill>
          <a:blip r:embed="rId3"/>
          <a:stretch>
            <a:fillRect/>
          </a:stretch>
        </p:blipFill>
        <p:spPr>
          <a:xfrm>
            <a:off x="6974784" y="3983649"/>
            <a:ext cx="4819650" cy="2643188"/>
          </a:xfrm>
          <a:prstGeom prst="rect">
            <a:avLst/>
          </a:prstGeom>
        </p:spPr>
      </p:pic>
    </p:spTree>
    <p:extLst>
      <p:ext uri="{BB962C8B-B14F-4D97-AF65-F5344CB8AC3E}">
        <p14:creationId xmlns:p14="http://schemas.microsoft.com/office/powerpoint/2010/main" val="2311946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2</a:t>
            </a:r>
          </a:p>
        </p:txBody>
      </p:sp>
      <p:sp>
        <p:nvSpPr>
          <p:cNvPr id="3" name="Content Placeholder 2"/>
          <p:cNvSpPr>
            <a:spLocks noGrp="1"/>
          </p:cNvSpPr>
          <p:nvPr>
            <p:ph idx="1"/>
          </p:nvPr>
        </p:nvSpPr>
        <p:spPr/>
        <p:txBody>
          <a:bodyPr>
            <a:normAutofit lnSpcReduction="10000"/>
          </a:bodyPr>
          <a:lstStyle/>
          <a:p>
            <a:r>
              <a:rPr lang="en-US" dirty="0"/>
              <a:t>In Year 2, children will have already learnt the most frequently occurring grapheme–phoneme correspondences (GPCs) in the English language. They will be able to read many familiar words automatically. When they come across unfamiliar words they will in many cases be able to decode them quickly and quietly using their well-developed sounding and blending skills. With more complex unfamiliar words they will often be able to decode them by sounding them out.</a:t>
            </a:r>
          </a:p>
          <a:p>
            <a:r>
              <a:rPr lang="en-US" dirty="0"/>
              <a:t>At this stage children should be able to spell words phonemically although not always correctly. In Year 2, the main aim is for children to become more fluent readers and more accurate spellers.</a:t>
            </a:r>
            <a:endParaRPr lang="en-GB" dirty="0"/>
          </a:p>
        </p:txBody>
      </p:sp>
    </p:spTree>
    <p:extLst>
      <p:ext uri="{BB962C8B-B14F-4D97-AF65-F5344CB8AC3E}">
        <p14:creationId xmlns:p14="http://schemas.microsoft.com/office/powerpoint/2010/main" val="1146473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B2BBBD-360B-437E-90AB-CA408E577677}"/>
              </a:ext>
            </a:extLst>
          </p:cNvPr>
          <p:cNvSpPr txBox="1"/>
          <p:nvPr/>
        </p:nvSpPr>
        <p:spPr>
          <a:xfrm>
            <a:off x="728870" y="636105"/>
            <a:ext cx="10919791" cy="5509200"/>
          </a:xfrm>
          <a:prstGeom prst="rect">
            <a:avLst/>
          </a:prstGeom>
          <a:noFill/>
        </p:spPr>
        <p:txBody>
          <a:bodyPr wrap="square">
            <a:spAutoFit/>
          </a:bodyPr>
          <a:lstStyle/>
          <a:p>
            <a:pPr fontAlgn="t"/>
            <a:r>
              <a:rPr lang="en-GB" sz="32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Once children have mastered the above, the curriculum concentrates on developing a variety of spelling strategies including homophones (word specific spellings) </a:t>
            </a:r>
            <a:r>
              <a:rPr lang="en-GB" sz="3200" dirty="0" err="1">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eg</a:t>
            </a:r>
            <a:r>
              <a:rPr lang="en-GB" sz="32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 see/ sea, spelling of words with prefixes and suffixes, doubling and dropping letters where necessary. Also the accurate spelling of words containing unusual grapheme-phoneme correspondences </a:t>
            </a:r>
            <a:r>
              <a:rPr lang="en-GB" sz="3200" dirty="0" err="1">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eg.</a:t>
            </a:r>
            <a:r>
              <a:rPr lang="en-GB" sz="3200" dirty="0">
                <a:solidFill>
                  <a:srgbClr val="000000"/>
                </a:solidFill>
                <a:effectLst/>
                <a:latin typeface="Twinkl Cursive Looped" panose="02000000000000000000" pitchFamily="2" charset="0"/>
                <a:ea typeface="Times New Roman" panose="02020603050405020304" pitchFamily="18" charset="0"/>
                <a:cs typeface="Arial" panose="020B0604020202020204" pitchFamily="34" charset="0"/>
              </a:rPr>
              <a:t> laughs, two. The reading and spelling of high frequency words are taught throughout the academic year, as part of phonic development, along with how to spell tricky words, which may not fit conventional spelling rules. </a:t>
            </a:r>
            <a:endParaRPr lang="en-GB"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762025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23AEC-4420-480D-845E-DE705EE78203}"/>
              </a:ext>
            </a:extLst>
          </p:cNvPr>
          <p:cNvSpPr>
            <a:spLocks noGrp="1"/>
          </p:cNvSpPr>
          <p:nvPr>
            <p:ph type="title"/>
          </p:nvPr>
        </p:nvSpPr>
        <p:spPr/>
        <p:txBody>
          <a:bodyPr/>
          <a:lstStyle/>
          <a:p>
            <a:r>
              <a:rPr lang="en-GB" dirty="0"/>
              <a:t>Year 1 Phonics Screen</a:t>
            </a:r>
          </a:p>
        </p:txBody>
      </p:sp>
      <p:sp>
        <p:nvSpPr>
          <p:cNvPr id="5" name="TextBox 4">
            <a:extLst>
              <a:ext uri="{FF2B5EF4-FFF2-40B4-BE49-F238E27FC236}">
                <a16:creationId xmlns:a16="http://schemas.microsoft.com/office/drawing/2014/main" id="{8E509B4B-EEC1-4334-9FE9-E20E4ABC8D73}"/>
              </a:ext>
            </a:extLst>
          </p:cNvPr>
          <p:cNvSpPr txBox="1"/>
          <p:nvPr/>
        </p:nvSpPr>
        <p:spPr>
          <a:xfrm>
            <a:off x="939094" y="1853754"/>
            <a:ext cx="10628243" cy="3970318"/>
          </a:xfrm>
          <a:prstGeom prst="rect">
            <a:avLst/>
          </a:prstGeom>
          <a:noFill/>
        </p:spPr>
        <p:txBody>
          <a:bodyPr wrap="square">
            <a:spAutoFit/>
          </a:bodyPr>
          <a:lstStyle/>
          <a:p>
            <a:r>
              <a:rPr lang="en-US" sz="2800" dirty="0">
                <a:latin typeface="Twinkl Cursive Looped" panose="02000000000000000000" pitchFamily="2" charset="0"/>
              </a:rPr>
              <a:t>Each June, all children in Year 1 undertake a National Phonics Screening Check. This check consists of 40 words (20 real words and 20 pseudo words) which the children will be required to read. The focus of this check is to see if pupils can decode a range of words that they have not seen before. The children who did not meet the required standard for the check in year, enter again in Year 2 after having additional support. As children enter KS2, provision is made for any children who may still require daily phonic</a:t>
            </a:r>
            <a:endParaRPr lang="en-GB" sz="2800" dirty="0">
              <a:latin typeface="Twinkl Cursive Looped" panose="02000000000000000000" pitchFamily="2" charset="0"/>
            </a:endParaRPr>
          </a:p>
        </p:txBody>
      </p:sp>
    </p:spTree>
    <p:extLst>
      <p:ext uri="{BB962C8B-B14F-4D97-AF65-F5344CB8AC3E}">
        <p14:creationId xmlns:p14="http://schemas.microsoft.com/office/powerpoint/2010/main" val="3560309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A29AD9-66BF-47A2-B03A-CF853B15FA48}"/>
              </a:ext>
            </a:extLst>
          </p:cNvPr>
          <p:cNvPicPr>
            <a:picLocks noChangeAspect="1"/>
          </p:cNvPicPr>
          <p:nvPr/>
        </p:nvPicPr>
        <p:blipFill>
          <a:blip r:embed="rId2"/>
          <a:stretch>
            <a:fillRect/>
          </a:stretch>
        </p:blipFill>
        <p:spPr>
          <a:xfrm>
            <a:off x="456785" y="260694"/>
            <a:ext cx="11273490" cy="6246123"/>
          </a:xfrm>
          <a:prstGeom prst="rect">
            <a:avLst/>
          </a:prstGeom>
        </p:spPr>
      </p:pic>
    </p:spTree>
    <p:extLst>
      <p:ext uri="{BB962C8B-B14F-4D97-AF65-F5344CB8AC3E}">
        <p14:creationId xmlns:p14="http://schemas.microsoft.com/office/powerpoint/2010/main" val="1294934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093A98-9FD5-428D-A985-2978861F3E15}"/>
              </a:ext>
            </a:extLst>
          </p:cNvPr>
          <p:cNvPicPr>
            <a:picLocks noChangeAspect="1"/>
          </p:cNvPicPr>
          <p:nvPr/>
        </p:nvPicPr>
        <p:blipFill>
          <a:blip r:embed="rId2"/>
          <a:stretch>
            <a:fillRect/>
          </a:stretch>
        </p:blipFill>
        <p:spPr>
          <a:xfrm>
            <a:off x="581853" y="253241"/>
            <a:ext cx="11053556" cy="6099925"/>
          </a:xfrm>
          <a:prstGeom prst="rect">
            <a:avLst/>
          </a:prstGeom>
        </p:spPr>
      </p:pic>
    </p:spTree>
    <p:extLst>
      <p:ext uri="{BB962C8B-B14F-4D97-AF65-F5344CB8AC3E}">
        <p14:creationId xmlns:p14="http://schemas.microsoft.com/office/powerpoint/2010/main" val="9583671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8238A-D468-4EAD-86B2-745FF66F1A1E}"/>
              </a:ext>
            </a:extLst>
          </p:cNvPr>
          <p:cNvSpPr>
            <a:spLocks noGrp="1"/>
          </p:cNvSpPr>
          <p:nvPr>
            <p:ph type="title"/>
          </p:nvPr>
        </p:nvSpPr>
        <p:spPr/>
        <p:txBody>
          <a:bodyPr/>
          <a:lstStyle/>
          <a:p>
            <a:r>
              <a:rPr lang="en-GB" dirty="0"/>
              <a:t>Practising Sounds and blending</a:t>
            </a:r>
          </a:p>
        </p:txBody>
      </p:sp>
      <p:sp>
        <p:nvSpPr>
          <p:cNvPr id="3" name="Content Placeholder 2">
            <a:extLst>
              <a:ext uri="{FF2B5EF4-FFF2-40B4-BE49-F238E27FC236}">
                <a16:creationId xmlns:a16="http://schemas.microsoft.com/office/drawing/2014/main" id="{C3A2D1B8-05FE-4E27-A82B-3C52BD04E6F9}"/>
              </a:ext>
            </a:extLst>
          </p:cNvPr>
          <p:cNvSpPr>
            <a:spLocks noGrp="1"/>
          </p:cNvSpPr>
          <p:nvPr>
            <p:ph idx="1"/>
          </p:nvPr>
        </p:nvSpPr>
        <p:spPr>
          <a:xfrm>
            <a:off x="1154954" y="2199861"/>
            <a:ext cx="8825659" cy="4373217"/>
          </a:xfrm>
        </p:spPr>
        <p:txBody>
          <a:bodyPr>
            <a:normAutofit fontScale="85000" lnSpcReduction="10000"/>
          </a:bodyPr>
          <a:lstStyle/>
          <a:p>
            <a:r>
              <a:rPr lang="en-GB" dirty="0"/>
              <a:t>Flashcards – having the sounds on cards help children to recognise and read the sounds at pace.</a:t>
            </a:r>
          </a:p>
          <a:p>
            <a:r>
              <a:rPr lang="en-GB" dirty="0"/>
              <a:t>Orally blending – during conversations with your child, use the opportunity to segment VC and CVC words </a:t>
            </a:r>
            <a:r>
              <a:rPr lang="en-GB" dirty="0" err="1"/>
              <a:t>ie</a:t>
            </a:r>
            <a:r>
              <a:rPr lang="en-GB" dirty="0"/>
              <a:t>. Can you put the l-</a:t>
            </a:r>
            <a:r>
              <a:rPr lang="en-GB" dirty="0" err="1"/>
              <a:t>i</a:t>
            </a:r>
            <a:r>
              <a:rPr lang="en-GB" dirty="0"/>
              <a:t>-d </a:t>
            </a:r>
            <a:r>
              <a:rPr lang="en-GB" dirty="0" err="1"/>
              <a:t>i</a:t>
            </a:r>
            <a:r>
              <a:rPr lang="en-GB" dirty="0"/>
              <a:t>-n the b-</a:t>
            </a:r>
            <a:r>
              <a:rPr lang="en-GB" dirty="0" err="1"/>
              <a:t>i</a:t>
            </a:r>
            <a:r>
              <a:rPr lang="en-GB" dirty="0"/>
              <a:t>-n? Pause after each word to give your child the opportunity to blend the word aloud before continuing.</a:t>
            </a:r>
          </a:p>
          <a:p>
            <a:r>
              <a:rPr lang="en-GB" dirty="0"/>
              <a:t>Initial sounds, medial sounds, end sounds – the first stage is to hear the initial sound in a word – if you are practising ‘s’, say a sentence using lots of words beginning with this sound </a:t>
            </a:r>
            <a:r>
              <a:rPr lang="en-GB" dirty="0" err="1"/>
              <a:t>ie</a:t>
            </a:r>
            <a:r>
              <a:rPr lang="en-GB" dirty="0"/>
              <a:t>. The </a:t>
            </a:r>
            <a:r>
              <a:rPr lang="en-GB" b="1" dirty="0"/>
              <a:t>s</a:t>
            </a:r>
            <a:r>
              <a:rPr lang="en-GB" dirty="0"/>
              <a:t>un is </a:t>
            </a:r>
            <a:r>
              <a:rPr lang="en-GB" b="1" dirty="0"/>
              <a:t>s</a:t>
            </a:r>
            <a:r>
              <a:rPr lang="en-GB" dirty="0"/>
              <a:t>etting in the </a:t>
            </a:r>
            <a:r>
              <a:rPr lang="en-GB" b="1" dirty="0"/>
              <a:t>s</a:t>
            </a:r>
            <a:r>
              <a:rPr lang="en-GB" dirty="0"/>
              <a:t>ky…The last sound in a word is often easy for children to hear and decode as it’s the final thing they hear and can be emphasised (although not at the expense of loosing the pure sound)! Medial sounds are trickier, as they are wedged in the middle. Practise stretching out the word so your child can really hear the sound.</a:t>
            </a:r>
          </a:p>
          <a:p>
            <a:r>
              <a:rPr lang="en-GB" dirty="0"/>
              <a:t>Word building – use flashcards, sound pebbles, chalk, whiteboards, phonic cubes. Children can play around with sounds, building both real and nonsense words – this is key as it helps with Year 1 Phonics Screen.</a:t>
            </a:r>
          </a:p>
        </p:txBody>
      </p:sp>
    </p:spTree>
    <p:extLst>
      <p:ext uri="{BB962C8B-B14F-4D97-AF65-F5344CB8AC3E}">
        <p14:creationId xmlns:p14="http://schemas.microsoft.com/office/powerpoint/2010/main" val="1032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B945E-BF1B-4C29-B7A7-B5ABB1F1A16D}"/>
              </a:ext>
            </a:extLst>
          </p:cNvPr>
          <p:cNvSpPr>
            <a:spLocks noGrp="1"/>
          </p:cNvSpPr>
          <p:nvPr>
            <p:ph type="title"/>
          </p:nvPr>
        </p:nvSpPr>
        <p:spPr/>
        <p:txBody>
          <a:bodyPr/>
          <a:lstStyle/>
          <a:p>
            <a:r>
              <a:rPr lang="en-GB" dirty="0"/>
              <a:t>Helping your child at home</a:t>
            </a:r>
          </a:p>
        </p:txBody>
      </p:sp>
      <p:sp>
        <p:nvSpPr>
          <p:cNvPr id="3" name="Content Placeholder 2">
            <a:extLst>
              <a:ext uri="{FF2B5EF4-FFF2-40B4-BE49-F238E27FC236}">
                <a16:creationId xmlns:a16="http://schemas.microsoft.com/office/drawing/2014/main" id="{DAE5A1C6-B72B-4C12-BD69-5A0A85AEE627}"/>
              </a:ext>
            </a:extLst>
          </p:cNvPr>
          <p:cNvSpPr>
            <a:spLocks noGrp="1"/>
          </p:cNvSpPr>
          <p:nvPr>
            <p:ph idx="1"/>
          </p:nvPr>
        </p:nvSpPr>
        <p:spPr/>
        <p:txBody>
          <a:bodyPr/>
          <a:lstStyle/>
          <a:p>
            <a:r>
              <a:rPr lang="en-GB" dirty="0"/>
              <a:t>Work on listening skills</a:t>
            </a:r>
          </a:p>
          <a:p>
            <a:r>
              <a:rPr lang="en-GB" dirty="0"/>
              <a:t>Practise segmenting and blending</a:t>
            </a:r>
          </a:p>
          <a:p>
            <a:r>
              <a:rPr lang="en-GB" dirty="0"/>
              <a:t>Look for familiar sounds and words in the environment</a:t>
            </a:r>
          </a:p>
          <a:p>
            <a:r>
              <a:rPr lang="en-GB" dirty="0"/>
              <a:t>Practise new sounds and graphemes</a:t>
            </a:r>
          </a:p>
          <a:p>
            <a:r>
              <a:rPr lang="en-GB" dirty="0"/>
              <a:t>Help your child to complete their phonics home learning</a:t>
            </a:r>
          </a:p>
          <a:p>
            <a:r>
              <a:rPr lang="en-GB" dirty="0"/>
              <a:t>Read with your child, both hearing them and reading to them.</a:t>
            </a:r>
          </a:p>
          <a:p>
            <a:r>
              <a:rPr lang="en-GB" dirty="0"/>
              <a:t>Play phonics games using sound flashcards, tablet games, I spy, etc.</a:t>
            </a:r>
          </a:p>
        </p:txBody>
      </p:sp>
    </p:spTree>
    <p:extLst>
      <p:ext uri="{BB962C8B-B14F-4D97-AF65-F5344CB8AC3E}">
        <p14:creationId xmlns:p14="http://schemas.microsoft.com/office/powerpoint/2010/main" val="28663429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0318C-0C4A-46FB-80E4-AB633D19DC55}"/>
              </a:ext>
            </a:extLst>
          </p:cNvPr>
          <p:cNvSpPr>
            <a:spLocks noGrp="1"/>
          </p:cNvSpPr>
          <p:nvPr>
            <p:ph type="title"/>
          </p:nvPr>
        </p:nvSpPr>
        <p:spPr/>
        <p:txBody>
          <a:bodyPr/>
          <a:lstStyle/>
          <a:p>
            <a:pPr algn="ctr"/>
            <a:r>
              <a:rPr lang="en-GB" dirty="0"/>
              <a:t>Useful Links</a:t>
            </a:r>
          </a:p>
        </p:txBody>
      </p:sp>
      <p:sp>
        <p:nvSpPr>
          <p:cNvPr id="3" name="Content Placeholder 2">
            <a:extLst>
              <a:ext uri="{FF2B5EF4-FFF2-40B4-BE49-F238E27FC236}">
                <a16:creationId xmlns:a16="http://schemas.microsoft.com/office/drawing/2014/main" id="{2EC30073-737E-406A-AE69-893E05A898C9}"/>
              </a:ext>
            </a:extLst>
          </p:cNvPr>
          <p:cNvSpPr>
            <a:spLocks noGrp="1"/>
          </p:cNvSpPr>
          <p:nvPr>
            <p:ph idx="1"/>
          </p:nvPr>
        </p:nvSpPr>
        <p:spPr>
          <a:xfrm>
            <a:off x="1451579" y="1853754"/>
            <a:ext cx="8825659" cy="4214191"/>
          </a:xfrm>
        </p:spPr>
        <p:txBody>
          <a:bodyPr>
            <a:normAutofit/>
          </a:bodyPr>
          <a:lstStyle/>
          <a:p>
            <a:r>
              <a:rPr lang="en-GB" sz="2800" dirty="0">
                <a:solidFill>
                  <a:schemeClr val="tx1"/>
                </a:solidFill>
                <a:hlinkClick r:id="rId2">
                  <a:extLst>
                    <a:ext uri="{A12FA001-AC4F-418D-AE19-62706E023703}">
                      <ahyp:hlinkClr xmlns:ahyp="http://schemas.microsoft.com/office/drawing/2018/hyperlinkcolor" val="tx"/>
                    </a:ext>
                  </a:extLst>
                </a:hlinkClick>
              </a:rPr>
              <a:t>http://ictgames.com/</a:t>
            </a:r>
            <a:endParaRPr lang="en-GB" sz="2800" dirty="0">
              <a:solidFill>
                <a:schemeClr val="tx1"/>
              </a:solidFill>
            </a:endParaRPr>
          </a:p>
          <a:p>
            <a:r>
              <a:rPr lang="en-GB" sz="2800" dirty="0">
                <a:solidFill>
                  <a:schemeClr val="tx1"/>
                </a:solidFill>
                <a:hlinkClick r:id="rId3"/>
              </a:rPr>
              <a:t>https://www.phonicsplay.co.uk/</a:t>
            </a:r>
            <a:endParaRPr lang="en-GB" sz="2800" dirty="0">
              <a:solidFill>
                <a:schemeClr val="tx1"/>
              </a:solidFill>
            </a:endParaRPr>
          </a:p>
          <a:p>
            <a:r>
              <a:rPr lang="en-GB" sz="2800" dirty="0">
                <a:hlinkClick r:id="rId4"/>
              </a:rPr>
              <a:t>https://www.youtube.com/channel/UC7sW4j8p7k9D_qRRMUsGqyw</a:t>
            </a:r>
            <a:r>
              <a:rPr lang="en-GB" sz="2800" dirty="0"/>
              <a:t> Mr Thorne Phonics</a:t>
            </a:r>
          </a:p>
          <a:p>
            <a:r>
              <a:rPr lang="en-GB" sz="2800" dirty="0">
                <a:solidFill>
                  <a:schemeClr val="tx1"/>
                </a:solidFill>
              </a:rPr>
              <a:t>Teach your </a:t>
            </a:r>
            <a:r>
              <a:rPr lang="en-GB" sz="2800" dirty="0"/>
              <a:t>monster to read</a:t>
            </a:r>
            <a:endParaRPr lang="en-GB" sz="2800" dirty="0">
              <a:solidFill>
                <a:schemeClr val="tx1"/>
              </a:solidFill>
            </a:endParaRPr>
          </a:p>
          <a:p>
            <a:r>
              <a:rPr lang="en-GB" sz="2800" dirty="0">
                <a:solidFill>
                  <a:schemeClr val="tx1"/>
                </a:solidFill>
              </a:rPr>
              <a:t>Most app stores have many good quality phonics games – a quick search will show you many results. </a:t>
            </a:r>
          </a:p>
          <a:p>
            <a:endParaRPr lang="en-GB" dirty="0">
              <a:solidFill>
                <a:schemeClr val="tx1"/>
              </a:solidFill>
            </a:endParaRPr>
          </a:p>
        </p:txBody>
      </p:sp>
    </p:spTree>
    <p:extLst>
      <p:ext uri="{BB962C8B-B14F-4D97-AF65-F5344CB8AC3E}">
        <p14:creationId xmlns:p14="http://schemas.microsoft.com/office/powerpoint/2010/main" val="349135797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10057</TotalTime>
  <Words>2589</Words>
  <Application>Microsoft Office PowerPoint</Application>
  <PresentationFormat>Widescreen</PresentationFormat>
  <Paragraphs>103</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Gill Sans MT</vt:lpstr>
      <vt:lpstr>Lato</vt:lpstr>
      <vt:lpstr>Times New Roman</vt:lpstr>
      <vt:lpstr>Tuffy-TTF</vt:lpstr>
      <vt:lpstr>Twinkl</vt:lpstr>
      <vt:lpstr>Twinkl Cursive Looped</vt:lpstr>
      <vt:lpstr>Gallery</vt:lpstr>
      <vt:lpstr>Phonics at Eastling</vt:lpstr>
      <vt:lpstr>PowerPoint Presentation</vt:lpstr>
      <vt:lpstr>PowerPoint Presentation</vt:lpstr>
      <vt:lpstr>PowerPoint Presentation</vt:lpstr>
      <vt:lpstr>PowerPoint Presentation</vt:lpstr>
      <vt:lpstr>Did You Know…?</vt:lpstr>
      <vt:lpstr>What is Phonics?</vt:lpstr>
      <vt:lpstr>The Jargon – A Quick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Importance of Listening Skills</vt:lpstr>
      <vt:lpstr>Firm Foundations</vt:lpstr>
      <vt:lpstr>Firm Foundations Aspects</vt:lpstr>
      <vt:lpstr>PowerPoint Presentation</vt:lpstr>
      <vt:lpstr>Basics 2</vt:lpstr>
      <vt:lpstr>Basics 2</vt:lpstr>
      <vt:lpstr>Basics 2 HFW &amp; Tricky Words</vt:lpstr>
      <vt:lpstr>Basics 3 Sounds</vt:lpstr>
      <vt:lpstr>Basics 3</vt:lpstr>
      <vt:lpstr>Basics 3 HFW &amp; Tricky Words</vt:lpstr>
      <vt:lpstr>Basics 4</vt:lpstr>
      <vt:lpstr>Basics 4 HFW &amp; Tricky Words</vt:lpstr>
      <vt:lpstr>Basics 5</vt:lpstr>
      <vt:lpstr>PowerPoint Presentation</vt:lpstr>
      <vt:lpstr>Year 1: Choose to Use</vt:lpstr>
      <vt:lpstr>PowerPoint Presentation</vt:lpstr>
      <vt:lpstr>BAsics 5 HFW</vt:lpstr>
      <vt:lpstr>Year 2</vt:lpstr>
      <vt:lpstr>PowerPoint Presentation</vt:lpstr>
      <vt:lpstr>Year 1 Phonics Screen</vt:lpstr>
      <vt:lpstr>PowerPoint Presentation</vt:lpstr>
      <vt:lpstr>PowerPoint Presentation</vt:lpstr>
      <vt:lpstr>Practising Sounds and blending</vt:lpstr>
      <vt:lpstr>Helping your child at home</vt:lpstr>
      <vt:lpstr>Useful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in Reception</dc:title>
  <dc:creator>Victoria Waugh</dc:creator>
  <cp:lastModifiedBy>Miss Waugh</cp:lastModifiedBy>
  <cp:revision>43</cp:revision>
  <cp:lastPrinted>2020-02-05T12:13:43Z</cp:lastPrinted>
  <dcterms:created xsi:type="dcterms:W3CDTF">2018-11-16T08:05:11Z</dcterms:created>
  <dcterms:modified xsi:type="dcterms:W3CDTF">2023-11-03T15:04:36Z</dcterms:modified>
</cp:coreProperties>
</file>